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329" r:id="rId1"/>
    <p:sldMasterId id="2147484341" r:id="rId2"/>
    <p:sldMasterId id="2147484333" r:id="rId3"/>
  </p:sldMasterIdLst>
  <p:notesMasterIdLst>
    <p:notesMasterId r:id="rId25"/>
  </p:notesMasterIdLst>
  <p:handoutMasterIdLst>
    <p:handoutMasterId r:id="rId26"/>
  </p:handoutMasterIdLst>
  <p:sldIdLst>
    <p:sldId id="336" r:id="rId4"/>
    <p:sldId id="568" r:id="rId5"/>
    <p:sldId id="569" r:id="rId6"/>
    <p:sldId id="570" r:id="rId7"/>
    <p:sldId id="573" r:id="rId8"/>
    <p:sldId id="576" r:id="rId9"/>
    <p:sldId id="571" r:id="rId10"/>
    <p:sldId id="577" r:id="rId11"/>
    <p:sldId id="365" r:id="rId12"/>
    <p:sldId id="549" r:id="rId13"/>
    <p:sldId id="566" r:id="rId14"/>
    <p:sldId id="574" r:id="rId15"/>
    <p:sldId id="583" r:id="rId16"/>
    <p:sldId id="575" r:id="rId17"/>
    <p:sldId id="582" r:id="rId18"/>
    <p:sldId id="578" r:id="rId19"/>
    <p:sldId id="579" r:id="rId20"/>
    <p:sldId id="572" r:id="rId21"/>
    <p:sldId id="580" r:id="rId22"/>
    <p:sldId id="581" r:id="rId23"/>
    <p:sldId id="585" r:id="rId2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336" userDrawn="1">
          <p15:clr>
            <a:srgbClr val="A4A3A4"/>
          </p15:clr>
        </p15:guide>
        <p15:guide id="2" pos="192" userDrawn="1">
          <p15:clr>
            <a:srgbClr val="A4A3A4"/>
          </p15:clr>
        </p15:guide>
        <p15:guide id="3" pos="2148" userDrawn="1">
          <p15:clr>
            <a:srgbClr val="A4A3A4"/>
          </p15:clr>
        </p15:guide>
        <p15:guide id="4" pos="7440" userDrawn="1">
          <p15:clr>
            <a:srgbClr val="A4A3A4"/>
          </p15:clr>
        </p15:guide>
        <p15:guide id="5" orient="horz" pos="4080" userDrawn="1">
          <p15:clr>
            <a:srgbClr val="A4A3A4"/>
          </p15:clr>
        </p15:guide>
        <p15:guide id="6" pos="144">
          <p15:clr>
            <a:srgbClr val="A4A3A4"/>
          </p15:clr>
        </p15:guide>
        <p15:guide id="7" pos="1611">
          <p15:clr>
            <a:srgbClr val="A4A3A4"/>
          </p15:clr>
        </p15:guide>
        <p15:guide id="8" pos="55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59397"/>
    <a:srgbClr val="E66914"/>
    <a:srgbClr val="9BB868"/>
    <a:srgbClr val="A2FAFC"/>
    <a:srgbClr val="23282F"/>
    <a:srgbClr val="C75A31"/>
    <a:srgbClr val="9BD9FF"/>
    <a:srgbClr val="02484A"/>
    <a:srgbClr val="55596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666" autoAdjust="0"/>
    <p:restoredTop sz="95256" autoAdjust="0"/>
  </p:normalViewPr>
  <p:slideViewPr>
    <p:cSldViewPr snapToGrid="0">
      <p:cViewPr varScale="1">
        <p:scale>
          <a:sx n="85" d="100"/>
          <a:sy n="85" d="100"/>
        </p:scale>
        <p:origin x="102" y="750"/>
      </p:cViewPr>
      <p:guideLst>
        <p:guide orient="horz" pos="336"/>
        <p:guide pos="192"/>
        <p:guide pos="2148"/>
        <p:guide pos="7440"/>
        <p:guide orient="horz" pos="4080"/>
        <p:guide pos="144"/>
        <p:guide pos="1611"/>
        <p:guide pos="55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624"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14603F6-5F2C-4918-B832-C90A0959A7CD}" type="datetimeFigureOut">
              <a:rPr lang="en-US" smtClean="0"/>
              <a:t>9/7/2022</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F0AE68C-14BE-404D-88A5-2C6E87416AF5}" type="slidenum">
              <a:rPr lang="en-US" smtClean="0"/>
              <a:t>‹#›</a:t>
            </a:fld>
            <a:endParaRPr lang="en-US"/>
          </a:p>
        </p:txBody>
      </p:sp>
    </p:spTree>
    <p:extLst>
      <p:ext uri="{BB962C8B-B14F-4D97-AF65-F5344CB8AC3E}">
        <p14:creationId xmlns:p14="http://schemas.microsoft.com/office/powerpoint/2010/main" val="36525272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rtl="0" eaLnBrk="1" fontAlgn="auto" hangingPunct="1">
              <a:spcBef>
                <a:spcPts val="0"/>
              </a:spcBef>
              <a:spcAft>
                <a:spcPts val="0"/>
              </a:spcAft>
              <a:defRPr sz="1200">
                <a:latin typeface="+mn-lt"/>
                <a:cs typeface="+mn-cs"/>
              </a:defRPr>
            </a:lvl1pPr>
          </a:lstStyle>
          <a:p>
            <a:pPr>
              <a:defRPr/>
            </a:pPr>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rtl="0" eaLnBrk="1" fontAlgn="auto" hangingPunct="1">
              <a:spcBef>
                <a:spcPts val="0"/>
              </a:spcBef>
              <a:spcAft>
                <a:spcPts val="0"/>
              </a:spcAft>
              <a:defRPr sz="1200">
                <a:latin typeface="+mn-lt"/>
                <a:cs typeface="+mn-cs"/>
              </a:defRPr>
            </a:lvl1pPr>
          </a:lstStyle>
          <a:p>
            <a:pPr>
              <a:defRPr/>
            </a:pPr>
            <a:fld id="{B6A746C0-D564-4BA0-AE69-7224E1A5127F}" type="datetimeFigureOut">
              <a:rPr lang="en-US"/>
              <a:pPr>
                <a:defRPr/>
              </a:pPr>
              <a:t>9/7/2022</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rtl="0" eaLnBrk="1" fontAlgn="auto" hangingPunct="1">
              <a:spcBef>
                <a:spcPts val="0"/>
              </a:spcBef>
              <a:spcAft>
                <a:spcPts val="0"/>
              </a:spcAft>
              <a:defRPr sz="1200">
                <a:latin typeface="+mn-lt"/>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rtl="0" eaLnBrk="1" hangingPunct="1">
              <a:defRPr sz="1200" smtClean="0">
                <a:latin typeface="Calibri" panose="020F0502020204030204" pitchFamily="34" charset="0"/>
              </a:defRPr>
            </a:lvl1pPr>
          </a:lstStyle>
          <a:p>
            <a:pPr>
              <a:defRPr/>
            </a:pPr>
            <a:fld id="{ABDC57CE-CDDD-43A2-9652-88BF13E91086}" type="slidenum">
              <a:rPr lang="en-US" altLang="en-US"/>
              <a:pPr>
                <a:defRPr/>
              </a:pPr>
              <a:t>‹#›</a:t>
            </a:fld>
            <a:endParaRPr lang="en-US" altLang="en-US" dirty="0"/>
          </a:p>
        </p:txBody>
      </p:sp>
    </p:spTree>
    <p:extLst>
      <p:ext uri="{BB962C8B-B14F-4D97-AF65-F5344CB8AC3E}">
        <p14:creationId xmlns:p14="http://schemas.microsoft.com/office/powerpoint/2010/main" val="20992025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In the name of God</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Hello and welcome to dear audiences and professor ……….</a:t>
            </a:r>
          </a:p>
          <a:p>
            <a:pPr marL="0" marR="0" indent="0" algn="r"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marL="0" marR="0" indent="0" algn="r" defTabSz="914400" rtl="0" eaLnBrk="0" fontAlgn="base" latinLnBrk="0" hangingPunct="0">
              <a:lnSpc>
                <a:spcPct val="100000"/>
              </a:lnSpc>
              <a:spcBef>
                <a:spcPct val="30000"/>
              </a:spcBef>
              <a:spcAft>
                <a:spcPct val="0"/>
              </a:spcAft>
              <a:buClrTx/>
              <a:buSzTx/>
              <a:buFontTx/>
              <a:buNone/>
              <a:tabLst/>
              <a:defRPr/>
            </a:pPr>
            <a:r>
              <a:rPr lang="fa-IR" sz="1200" kern="1200" dirty="0">
                <a:solidFill>
                  <a:schemeClr val="tx1"/>
                </a:solidFill>
                <a:effectLst/>
                <a:latin typeface="+mn-lt"/>
                <a:ea typeface="+mn-ea"/>
                <a:cs typeface="+mn-cs"/>
              </a:rPr>
              <a:t>به نامه خدا</a:t>
            </a:r>
            <a:endParaRPr lang="en-US" sz="1200" kern="1200" dirty="0">
              <a:solidFill>
                <a:schemeClr val="tx1"/>
              </a:solidFill>
              <a:effectLst/>
              <a:latin typeface="+mn-lt"/>
              <a:ea typeface="+mn-ea"/>
              <a:cs typeface="+mn-cs"/>
            </a:endParaRPr>
          </a:p>
          <a:p>
            <a:pPr algn="r" rtl="0"/>
            <a:r>
              <a:rPr lang="fa-IR" dirty="0"/>
              <a:t>عرض</a:t>
            </a:r>
            <a:r>
              <a:rPr lang="fa-IR" baseline="0" dirty="0"/>
              <a:t> سلام و خیرمقدم دارم خدمت استاد گرامی و حضار محترم</a:t>
            </a:r>
            <a:endParaRPr lang="en-US" dirty="0"/>
          </a:p>
        </p:txBody>
      </p:sp>
      <p:sp>
        <p:nvSpPr>
          <p:cNvPr id="4" name="Slide Number Placeholder 3"/>
          <p:cNvSpPr>
            <a:spLocks noGrp="1"/>
          </p:cNvSpPr>
          <p:nvPr>
            <p:ph type="sldNum" sz="quarter" idx="10"/>
          </p:nvPr>
        </p:nvSpPr>
        <p:spPr/>
        <p:txBody>
          <a:bodyPr/>
          <a:lstStyle/>
          <a:p>
            <a:pPr>
              <a:defRPr/>
            </a:pPr>
            <a:fld id="{ABDC57CE-CDDD-43A2-9652-88BF13E91086}" type="slidenum">
              <a:rPr lang="en-US" altLang="en-US" smtClean="0"/>
              <a:pPr>
                <a:defRPr/>
              </a:pPr>
              <a:t>1</a:t>
            </a:fld>
            <a:endParaRPr lang="en-US" altLang="en-US" dirty="0"/>
          </a:p>
        </p:txBody>
      </p:sp>
    </p:spTree>
    <p:extLst>
      <p:ext uri="{BB962C8B-B14F-4D97-AF65-F5344CB8AC3E}">
        <p14:creationId xmlns:p14="http://schemas.microsoft.com/office/powerpoint/2010/main" val="127427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600" dirty="0">
                <a:solidFill>
                  <a:srgbClr val="059397"/>
                </a:solidFill>
                <a:cs typeface="B Zar" panose="00000400000000000000" pitchFamily="2" charset="-78"/>
                <a:sym typeface="Wingdings"/>
              </a:rPr>
              <a:t>Today’s fast changing competitive landscape requires every company to have clearly defined competitive strategy. </a:t>
            </a:r>
            <a:r>
              <a:rPr lang="en-US" sz="1600" kern="1200" baseline="0" dirty="0">
                <a:solidFill>
                  <a:schemeClr val="tx1"/>
                </a:solidFill>
                <a:effectLst/>
                <a:latin typeface="+mn-lt"/>
                <a:ea typeface="+mn-ea"/>
                <a:cs typeface="+mn-cs"/>
              </a:rPr>
              <a:t>Strategies are formulated to create competitive advantage for the company. </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600" kern="1200" dirty="0">
              <a:solidFill>
                <a:srgbClr val="059397"/>
              </a:solidFill>
              <a:effectLst/>
              <a:latin typeface="+mn-lt"/>
              <a:ea typeface="+mn-ea"/>
              <a:cs typeface="B Zar" panose="00000400000000000000" pitchFamily="2" charset="-78"/>
              <a:sym typeface="Wingdings"/>
            </a:endParaRPr>
          </a:p>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Defining a clear strategy for the organization means that it must be defined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formulated so that it could be implemented effectively.</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algn="just" rtl="0"/>
            <a:r>
              <a:rPr lang="en-US" sz="1200" kern="1200" dirty="0">
                <a:solidFill>
                  <a:schemeClr val="tx1"/>
                </a:solidFill>
                <a:effectLst/>
                <a:latin typeface="+mn-lt"/>
                <a:ea typeface="+mn-ea"/>
                <a:cs typeface="+mn-cs"/>
              </a:rPr>
              <a:t>After the definition and formulation of a strategy,</a:t>
            </a:r>
            <a:r>
              <a:rPr lang="en-US" sz="1200" kern="1200" baseline="0" dirty="0">
                <a:solidFill>
                  <a:schemeClr val="tx1"/>
                </a:solidFill>
                <a:effectLst/>
                <a:latin typeface="+mn-lt"/>
                <a:ea typeface="+mn-ea"/>
                <a:cs typeface="+mn-cs"/>
              </a:rPr>
              <a:t> the second big question that the top management of the organization faces, is the effective implementation of the strategy. Generally, it is a market oriented and financially spelled statement and hardly has clear directions for day-to-day implementation. This is the point where human resources management should have a strategic partnership role and be a facilitator for the implementation of strategy.</a:t>
            </a:r>
          </a:p>
          <a:p>
            <a:pPr algn="just" rtl="0"/>
            <a:endParaRPr lang="en-US" sz="1200" kern="1200" baseline="0" dirty="0">
              <a:solidFill>
                <a:schemeClr val="tx1"/>
              </a:solidFill>
              <a:effectLst/>
              <a:latin typeface="+mn-lt"/>
              <a:ea typeface="+mn-ea"/>
              <a:cs typeface="+mn-cs"/>
            </a:endParaRPr>
          </a:p>
          <a:p>
            <a:pPr algn="just" rtl="0"/>
            <a:r>
              <a:rPr lang="en-US" sz="1200" kern="1200" baseline="0" dirty="0">
                <a:solidFill>
                  <a:schemeClr val="tx1"/>
                </a:solidFill>
                <a:effectLst/>
                <a:latin typeface="+mn-lt"/>
                <a:ea typeface="+mn-ea"/>
                <a:cs typeface="+mn-cs"/>
              </a:rPr>
              <a:t>Strategic partnership is about sharing the responsibility of the strategic initiatives and alignment of HR activities with the business strategy. Today this is the prominent task of the HR management of the company. Sometimes it sounds easy to implement Strategic Partnership, but it needs a lot of effort from HR. HR needs to be a facilitator for the implementation of the strategy in the organization to add more value to the organization. Facilitator is explained in Merriam-Webster dictionary as ‘one that helps bring about an outcome (as learning, productivity or communication) by providing indirect or unobtrusive assistance, guidance or supervision’. That is exactly the definition of HR Manager's role in Strategic Management of the company. </a:t>
            </a:r>
          </a:p>
          <a:p>
            <a:pPr algn="l" rtl="0"/>
            <a:endParaRPr lang="en-US" sz="1200" kern="1200" baseline="0" dirty="0">
              <a:solidFill>
                <a:schemeClr val="tx1"/>
              </a:solidFill>
              <a:effectLst/>
              <a:latin typeface="+mn-lt"/>
              <a:ea typeface="+mn-ea"/>
              <a:cs typeface="+mn-cs"/>
            </a:endParaRPr>
          </a:p>
          <a:p>
            <a:pPr algn="l" rtl="0"/>
            <a:endParaRPr lang="en-US"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چشم­انداز رقابتی بازارهای امروزی که به سرعت در حال تغییره، هر شرکتی رو ملزم به اتخاذ استراتژی روشن و دقیق میکنه. تعریف استراتژی روشن و دقیق برای سازمان، به معنیه که استراتژی باید به صورتی تعریف و تنظیم بشه که به بشه اون رو صورت موثر و کارآمد استفاده کرد.</a:t>
            </a:r>
          </a:p>
          <a:p>
            <a:pPr algn="r" rtl="1"/>
            <a:endParaRPr lang="fa-IR"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دومین سوال بزرگ مدیران پس از تنظیم استراتژی، اجرای موثر اونه. بطورکلی اجرای موثر استراتژی، متاثر از بازار مورد نظر و شرایط مالی بوده و به سختی میشه برای اون جهت­گیری­های روزانه روشن تعریف کرد. این همان نکته­ایه</a:t>
            </a:r>
            <a:r>
              <a:rPr lang="fa-IR" sz="1200" kern="1200" baseline="0" dirty="0">
                <a:solidFill>
                  <a:schemeClr val="tx1"/>
                </a:solidFill>
                <a:effectLst/>
                <a:latin typeface="+mn-lt"/>
                <a:ea typeface="+mn-ea"/>
                <a:cs typeface="+mn-cs"/>
              </a:rPr>
              <a:t> </a:t>
            </a:r>
            <a:r>
              <a:rPr lang="fa-IR" sz="1200" kern="1200" dirty="0">
                <a:solidFill>
                  <a:schemeClr val="tx1"/>
                </a:solidFill>
                <a:effectLst/>
                <a:latin typeface="+mn-lt"/>
                <a:ea typeface="+mn-ea"/>
                <a:cs typeface="+mn-cs"/>
              </a:rPr>
              <a:t>که مدیریت منابع انسانی یا (</a:t>
            </a:r>
            <a:r>
              <a:rPr lang="en-US" sz="1200" kern="1200" dirty="0">
                <a:solidFill>
                  <a:schemeClr val="tx1"/>
                </a:solidFill>
                <a:effectLst/>
                <a:latin typeface="+mn-lt"/>
                <a:ea typeface="+mn-ea"/>
                <a:cs typeface="+mn-cs"/>
              </a:rPr>
              <a:t>HR Management</a:t>
            </a:r>
            <a:r>
              <a:rPr lang="fa-IR" sz="1200" kern="1200" dirty="0">
                <a:solidFill>
                  <a:schemeClr val="tx1"/>
                </a:solidFill>
                <a:effectLst/>
                <a:latin typeface="+mn-lt"/>
                <a:ea typeface="+mn-ea"/>
                <a:cs typeface="+mn-cs"/>
              </a:rPr>
              <a:t>) باید یک مشارکت فعال و استراتژیک داشته و برای بکارگیری استراتژی در سازمان، کمک تسهیل­کننده داشته باشه.</a:t>
            </a:r>
          </a:p>
          <a:p>
            <a:pPr algn="r" rtl="1"/>
            <a:endParaRPr lang="fa-IR" sz="1200" kern="1200" baseline="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مشارکت استراتژیک در باره به اشتراک­گذاری مسئولیت اقدامات استراتژیک در سازمان و تطبیق فعالیت­های منابع انسانی با استراتژی تجاری سازمان بحث می­نماید. فعالیت­های مذکور امروزه از اصلی­ترین وظایف مدیریت منابع انسانی می­باشد. برخی مواقع بکارگیری مشارکت استراتژیک در سازمان ساده به نظر می­رسد، در حالیکه این امر نیاز به تلاش فراوان از سوی منابع انسانی سازمان دارد. منابع انسانی بایستی یک تسهیل کننده برای اجرای استراتژی در سازمان باشد و ارزش افزوده بیشتری برای سازمان ایجاد نماید. عبارت "تسهیل کننده" در دیکشنری مریام-وبستر بدین صورت معنی شده است: "کسی که در ایجاد یک نتیجه (در آموزش، بهره­وری یا ارتباطات) با ارائه کمک­های مستقیم یا پنهان تسهیل نماید". این تعریف دقیقاً با تعریف نقش مدیران منابع انسانی در مدیریت استراتژیک شرکت مطابقت دارد. </a:t>
            </a:r>
            <a:endParaRPr lang="fa-IR"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ABDC57CE-CDDD-43A2-9652-88BF13E91086}" type="slidenum">
              <a:rPr lang="en-US" altLang="en-US" smtClean="0"/>
              <a:pPr>
                <a:defRPr/>
              </a:pPr>
              <a:t>10</a:t>
            </a:fld>
            <a:endParaRPr lang="en-US" altLang="en-US" dirty="0"/>
          </a:p>
        </p:txBody>
      </p:sp>
    </p:spTree>
    <p:extLst>
      <p:ext uri="{BB962C8B-B14F-4D97-AF65-F5344CB8AC3E}">
        <p14:creationId xmlns:p14="http://schemas.microsoft.com/office/powerpoint/2010/main" val="33395257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600" dirty="0">
                <a:solidFill>
                  <a:srgbClr val="059397"/>
                </a:solidFill>
                <a:cs typeface="B Zar" panose="00000400000000000000" pitchFamily="2" charset="-78"/>
                <a:sym typeface="Wingdings"/>
              </a:rPr>
              <a:t>Today’s fast changing competitive landscape requires every company to have clearly defined competitive strategy. </a:t>
            </a:r>
            <a:r>
              <a:rPr lang="en-US" sz="1600" kern="1200" baseline="0" dirty="0">
                <a:solidFill>
                  <a:schemeClr val="tx1"/>
                </a:solidFill>
                <a:effectLst/>
                <a:latin typeface="+mn-lt"/>
                <a:ea typeface="+mn-ea"/>
                <a:cs typeface="+mn-cs"/>
              </a:rPr>
              <a:t>Strategies are formulated to create competitive advantage for the company. </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600" kern="1200" dirty="0">
              <a:solidFill>
                <a:srgbClr val="059397"/>
              </a:solidFill>
              <a:effectLst/>
              <a:latin typeface="+mn-lt"/>
              <a:ea typeface="+mn-ea"/>
              <a:cs typeface="B Zar" panose="00000400000000000000" pitchFamily="2" charset="-78"/>
              <a:sym typeface="Wingdings"/>
            </a:endParaRPr>
          </a:p>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Defining a clear strategy for the organization means that it must be defined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formulated so that it could be implemented effectively.</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algn="just" rtl="0"/>
            <a:r>
              <a:rPr lang="en-US" sz="1200" kern="1200" dirty="0">
                <a:solidFill>
                  <a:schemeClr val="tx1"/>
                </a:solidFill>
                <a:effectLst/>
                <a:latin typeface="+mn-lt"/>
                <a:ea typeface="+mn-ea"/>
                <a:cs typeface="+mn-cs"/>
              </a:rPr>
              <a:t>After the definition and formulation of a strategy,</a:t>
            </a:r>
            <a:r>
              <a:rPr lang="en-US" sz="1200" kern="1200" baseline="0" dirty="0">
                <a:solidFill>
                  <a:schemeClr val="tx1"/>
                </a:solidFill>
                <a:effectLst/>
                <a:latin typeface="+mn-lt"/>
                <a:ea typeface="+mn-ea"/>
                <a:cs typeface="+mn-cs"/>
              </a:rPr>
              <a:t> the second big question that the top management of the organization faces, is the effective implementation of the strategy. Generally, it is a market oriented and financially spelled statement and hardly has clear directions for day-to-day implementation. This is the point where human resources management should have a strategic partnership role and be a facilitator for the implementation of strategy.</a:t>
            </a:r>
          </a:p>
          <a:p>
            <a:pPr algn="just" rtl="0"/>
            <a:endParaRPr lang="en-US" sz="1200" kern="1200" baseline="0" dirty="0">
              <a:solidFill>
                <a:schemeClr val="tx1"/>
              </a:solidFill>
              <a:effectLst/>
              <a:latin typeface="+mn-lt"/>
              <a:ea typeface="+mn-ea"/>
              <a:cs typeface="+mn-cs"/>
            </a:endParaRPr>
          </a:p>
          <a:p>
            <a:pPr algn="just" rtl="0"/>
            <a:r>
              <a:rPr lang="en-US" sz="1200" kern="1200" baseline="0" dirty="0">
                <a:solidFill>
                  <a:schemeClr val="tx1"/>
                </a:solidFill>
                <a:effectLst/>
                <a:latin typeface="+mn-lt"/>
                <a:ea typeface="+mn-ea"/>
                <a:cs typeface="+mn-cs"/>
              </a:rPr>
              <a:t>Strategic partnership is about sharing the responsibility of the strategic initiatives and alignment of HR activities with the business strategy. Today this is the prominent task of the HR management of the company. Sometimes it sounds easy to implement Strategic Partnership, but it needs a lot of effort from HR. HR needs to be a facilitator for the implementation of the strategy in the organization to add more value to the organization. Facilitator is explained in Merriam-Webster dictionary as ‘one that helps bring about an outcome (as learning, productivity or communication) by providing indirect or unobtrusive assistance, guidance or supervision’. That is exactly the definition of HR Manager's role in Strategic Management of the company. </a:t>
            </a:r>
          </a:p>
          <a:p>
            <a:pPr algn="l" rtl="0"/>
            <a:endParaRPr lang="en-US" sz="1200" kern="1200" baseline="0" dirty="0">
              <a:solidFill>
                <a:schemeClr val="tx1"/>
              </a:solidFill>
              <a:effectLst/>
              <a:latin typeface="+mn-lt"/>
              <a:ea typeface="+mn-ea"/>
              <a:cs typeface="+mn-cs"/>
            </a:endParaRPr>
          </a:p>
          <a:p>
            <a:pPr algn="l" rtl="0"/>
            <a:endParaRPr lang="en-US"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چشم­انداز رقابتی بازارهای امروزی که به سرعت در حال تغییره، هر شرکتی رو ملزم به اتخاذ استراتژی روشن و دقیق میکنه. تعریف استراتژی روشن و دقیق برای سازمان، به معنیه که استراتژی باید به صورتی تعریف و تنظیم بشه که به بشه اون رو صورت موثر و کارآمد استفاده کرد.</a:t>
            </a:r>
          </a:p>
          <a:p>
            <a:pPr algn="r" rtl="1"/>
            <a:endParaRPr lang="fa-IR"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دومین سوال بزرگ مدیران پس از تنظیم استراتژی، اجرای موثر اونه. بطورکلی اجرای موثر استراتژی، متاثر از بازار مورد نظر و شرایط مالی بوده و به سختی میشه برای اون جهت­گیری­های روزانه روشن تعریف کرد. این همان نکته­ایه</a:t>
            </a:r>
            <a:r>
              <a:rPr lang="fa-IR" sz="1200" kern="1200" baseline="0" dirty="0">
                <a:solidFill>
                  <a:schemeClr val="tx1"/>
                </a:solidFill>
                <a:effectLst/>
                <a:latin typeface="+mn-lt"/>
                <a:ea typeface="+mn-ea"/>
                <a:cs typeface="+mn-cs"/>
              </a:rPr>
              <a:t> </a:t>
            </a:r>
            <a:r>
              <a:rPr lang="fa-IR" sz="1200" kern="1200" dirty="0">
                <a:solidFill>
                  <a:schemeClr val="tx1"/>
                </a:solidFill>
                <a:effectLst/>
                <a:latin typeface="+mn-lt"/>
                <a:ea typeface="+mn-ea"/>
                <a:cs typeface="+mn-cs"/>
              </a:rPr>
              <a:t>که مدیریت منابع انسانی یا (</a:t>
            </a:r>
            <a:r>
              <a:rPr lang="en-US" sz="1200" kern="1200" dirty="0">
                <a:solidFill>
                  <a:schemeClr val="tx1"/>
                </a:solidFill>
                <a:effectLst/>
                <a:latin typeface="+mn-lt"/>
                <a:ea typeface="+mn-ea"/>
                <a:cs typeface="+mn-cs"/>
              </a:rPr>
              <a:t>HR Management</a:t>
            </a:r>
            <a:r>
              <a:rPr lang="fa-IR" sz="1200" kern="1200" dirty="0">
                <a:solidFill>
                  <a:schemeClr val="tx1"/>
                </a:solidFill>
                <a:effectLst/>
                <a:latin typeface="+mn-lt"/>
                <a:ea typeface="+mn-ea"/>
                <a:cs typeface="+mn-cs"/>
              </a:rPr>
              <a:t>) باید یک مشارکت فعال و استراتژیک داشته و برای بکارگیری استراتژی در سازمان، کمک تسهیل­کننده داشته باشه.</a:t>
            </a:r>
          </a:p>
          <a:p>
            <a:pPr algn="r" rtl="1"/>
            <a:endParaRPr lang="fa-IR" sz="1200" kern="1200" baseline="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مشارکت استراتژیک در باره به اشتراک­گذاری مسئولیت اقدامات استراتژیک در سازمان و تطبیق فعالیت­های منابع انسانی با استراتژی تجاری سازمان بحث می­نماید. فعالیت­های مذکور امروزه از اصلی­ترین وظایف مدیریت منابع انسانی می­باشد. برخی مواقع بکارگیری مشارکت استراتژیک در سازمان ساده به نظر می­رسد، در حالیکه این امر نیاز به تلاش فراوان از سوی منابع انسانی سازمان دارد. منابع انسانی بایستی یک تسهیل کننده برای اجرای استراتژی در سازمان باشد و ارزش افزوده بیشتری برای سازمان ایجاد نماید. عبارت "تسهیل کننده" در دیکشنری مریام-وبستر بدین صورت معنی شده است: "کسی که در ایجاد یک نتیجه (در آموزش، بهره­وری یا ارتباطات) با ارائه کمک­های مستقیم یا پنهان تسهیل نماید". این تعریف دقیقاً با تعریف نقش مدیران منابع انسانی در مدیریت استراتژیک شرکت مطابقت دارد. </a:t>
            </a:r>
            <a:endParaRPr lang="fa-IR"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ABDC57CE-CDDD-43A2-9652-88BF13E91086}" type="slidenum">
              <a:rPr lang="en-US" altLang="en-US" smtClean="0"/>
              <a:pPr>
                <a:defRPr/>
              </a:pPr>
              <a:t>11</a:t>
            </a:fld>
            <a:endParaRPr lang="en-US" altLang="en-US" dirty="0"/>
          </a:p>
        </p:txBody>
      </p:sp>
    </p:spTree>
    <p:extLst>
      <p:ext uri="{BB962C8B-B14F-4D97-AF65-F5344CB8AC3E}">
        <p14:creationId xmlns:p14="http://schemas.microsoft.com/office/powerpoint/2010/main" val="41560444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600" dirty="0">
                <a:solidFill>
                  <a:srgbClr val="059397"/>
                </a:solidFill>
                <a:cs typeface="B Zar" panose="00000400000000000000" pitchFamily="2" charset="-78"/>
                <a:sym typeface="Wingdings"/>
              </a:rPr>
              <a:t>Today’s fast changing competitive landscape requires every company to have clearly defined competitive strategy. </a:t>
            </a:r>
            <a:r>
              <a:rPr lang="en-US" sz="1600" kern="1200" baseline="0" dirty="0">
                <a:solidFill>
                  <a:schemeClr val="tx1"/>
                </a:solidFill>
                <a:effectLst/>
                <a:latin typeface="+mn-lt"/>
                <a:ea typeface="+mn-ea"/>
                <a:cs typeface="+mn-cs"/>
              </a:rPr>
              <a:t>Strategies are formulated to create competitive advantage for the company. </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600" kern="1200" dirty="0">
              <a:solidFill>
                <a:srgbClr val="059397"/>
              </a:solidFill>
              <a:effectLst/>
              <a:latin typeface="+mn-lt"/>
              <a:ea typeface="+mn-ea"/>
              <a:cs typeface="B Zar" panose="00000400000000000000" pitchFamily="2" charset="-78"/>
              <a:sym typeface="Wingdings"/>
            </a:endParaRPr>
          </a:p>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Defining a clear strategy for the organization means that it must be defined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formulated so that it could be implemented effectively.</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algn="just" rtl="0"/>
            <a:r>
              <a:rPr lang="en-US" sz="1200" kern="1200" dirty="0">
                <a:solidFill>
                  <a:schemeClr val="tx1"/>
                </a:solidFill>
                <a:effectLst/>
                <a:latin typeface="+mn-lt"/>
                <a:ea typeface="+mn-ea"/>
                <a:cs typeface="+mn-cs"/>
              </a:rPr>
              <a:t>After the definition and formulation of a strategy,</a:t>
            </a:r>
            <a:r>
              <a:rPr lang="en-US" sz="1200" kern="1200" baseline="0" dirty="0">
                <a:solidFill>
                  <a:schemeClr val="tx1"/>
                </a:solidFill>
                <a:effectLst/>
                <a:latin typeface="+mn-lt"/>
                <a:ea typeface="+mn-ea"/>
                <a:cs typeface="+mn-cs"/>
              </a:rPr>
              <a:t> the second big question that the top management of the organization faces, is the effective implementation of the strategy. Generally, it is a market oriented and financially spelled statement and hardly has clear directions for day-to-day implementation. This is the point where human resources management should have a strategic partnership role and be a facilitator for the implementation of strategy.</a:t>
            </a:r>
          </a:p>
          <a:p>
            <a:pPr algn="just" rtl="0"/>
            <a:endParaRPr lang="en-US" sz="1200" kern="1200" baseline="0" dirty="0">
              <a:solidFill>
                <a:schemeClr val="tx1"/>
              </a:solidFill>
              <a:effectLst/>
              <a:latin typeface="+mn-lt"/>
              <a:ea typeface="+mn-ea"/>
              <a:cs typeface="+mn-cs"/>
            </a:endParaRPr>
          </a:p>
          <a:p>
            <a:pPr algn="just" rtl="0"/>
            <a:r>
              <a:rPr lang="en-US" sz="1200" kern="1200" baseline="0" dirty="0">
                <a:solidFill>
                  <a:schemeClr val="tx1"/>
                </a:solidFill>
                <a:effectLst/>
                <a:latin typeface="+mn-lt"/>
                <a:ea typeface="+mn-ea"/>
                <a:cs typeface="+mn-cs"/>
              </a:rPr>
              <a:t>Strategic partnership is about sharing the responsibility of the strategic initiatives and alignment of HR activities with the business strategy. Today this is the prominent task of the HR management of the company. Sometimes it sounds easy to implement Strategic Partnership, but it needs a lot of effort from HR. HR needs to be a facilitator for the implementation of the strategy in the organization to add more value to the organization. Facilitator is explained in Merriam-Webster dictionary as ‘one that helps bring about an outcome (as learning, productivity or communication) by providing indirect or unobtrusive assistance, guidance or supervision’. That is exactly the definition of HR Manager's role in Strategic Management of the company. </a:t>
            </a:r>
          </a:p>
          <a:p>
            <a:pPr algn="l" rtl="0"/>
            <a:endParaRPr lang="en-US" sz="1200" kern="1200" baseline="0" dirty="0">
              <a:solidFill>
                <a:schemeClr val="tx1"/>
              </a:solidFill>
              <a:effectLst/>
              <a:latin typeface="+mn-lt"/>
              <a:ea typeface="+mn-ea"/>
              <a:cs typeface="+mn-cs"/>
            </a:endParaRPr>
          </a:p>
          <a:p>
            <a:pPr algn="l" rtl="0"/>
            <a:endParaRPr lang="en-US"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چشم­انداز رقابتی بازارهای امروزی که به سرعت در حال تغییره، هر شرکتی رو ملزم به اتخاذ استراتژی روشن و دقیق میکنه. تعریف استراتژی روشن و دقیق برای سازمان، به معنیه که استراتژی باید به صورتی تعریف و تنظیم بشه که به بشه اون رو صورت موثر و کارآمد استفاده کرد.</a:t>
            </a:r>
          </a:p>
          <a:p>
            <a:pPr algn="r" rtl="1"/>
            <a:endParaRPr lang="fa-IR"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دومین سوال بزرگ مدیران پس از تنظیم استراتژی، اجرای موثر اونه. بطورکلی اجرای موثر استراتژی، متاثر از بازار مورد نظر و شرایط مالی بوده و به سختی میشه برای اون جهت­گیری­های روزانه روشن تعریف کرد. این همان نکته­ایه</a:t>
            </a:r>
            <a:r>
              <a:rPr lang="fa-IR" sz="1200" kern="1200" baseline="0" dirty="0">
                <a:solidFill>
                  <a:schemeClr val="tx1"/>
                </a:solidFill>
                <a:effectLst/>
                <a:latin typeface="+mn-lt"/>
                <a:ea typeface="+mn-ea"/>
                <a:cs typeface="+mn-cs"/>
              </a:rPr>
              <a:t> </a:t>
            </a:r>
            <a:r>
              <a:rPr lang="fa-IR" sz="1200" kern="1200" dirty="0">
                <a:solidFill>
                  <a:schemeClr val="tx1"/>
                </a:solidFill>
                <a:effectLst/>
                <a:latin typeface="+mn-lt"/>
                <a:ea typeface="+mn-ea"/>
                <a:cs typeface="+mn-cs"/>
              </a:rPr>
              <a:t>که مدیریت منابع انسانی یا (</a:t>
            </a:r>
            <a:r>
              <a:rPr lang="en-US" sz="1200" kern="1200" dirty="0">
                <a:solidFill>
                  <a:schemeClr val="tx1"/>
                </a:solidFill>
                <a:effectLst/>
                <a:latin typeface="+mn-lt"/>
                <a:ea typeface="+mn-ea"/>
                <a:cs typeface="+mn-cs"/>
              </a:rPr>
              <a:t>HR Management</a:t>
            </a:r>
            <a:r>
              <a:rPr lang="fa-IR" sz="1200" kern="1200" dirty="0">
                <a:solidFill>
                  <a:schemeClr val="tx1"/>
                </a:solidFill>
                <a:effectLst/>
                <a:latin typeface="+mn-lt"/>
                <a:ea typeface="+mn-ea"/>
                <a:cs typeface="+mn-cs"/>
              </a:rPr>
              <a:t>) باید یک مشارکت فعال و استراتژیک داشته و برای بکارگیری استراتژی در سازمان، کمک تسهیل­کننده داشته باشه.</a:t>
            </a:r>
          </a:p>
          <a:p>
            <a:pPr algn="r" rtl="1"/>
            <a:endParaRPr lang="fa-IR" sz="1200" kern="1200" baseline="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مشارکت استراتژیک در باره به اشتراک­گذاری مسئولیت اقدامات استراتژیک در سازمان و تطبیق فعالیت­های منابع انسانی با استراتژی تجاری سازمان بحث می­نماید. فعالیت­های مذکور امروزه از اصلی­ترین وظایف مدیریت منابع انسانی می­باشد. برخی مواقع بکارگیری مشارکت استراتژیک در سازمان ساده به نظر می­رسد، در حالیکه این امر نیاز به تلاش فراوان از سوی منابع انسانی سازمان دارد. منابع انسانی بایستی یک تسهیل کننده برای اجرای استراتژی در سازمان باشد و ارزش افزوده بیشتری برای سازمان ایجاد نماید. عبارت "تسهیل کننده" در دیکشنری مریام-وبستر بدین صورت معنی شده است: "کسی که در ایجاد یک نتیجه (در آموزش، بهره­وری یا ارتباطات) با ارائه کمک­های مستقیم یا پنهان تسهیل نماید". این تعریف دقیقاً با تعریف نقش مدیران منابع انسانی در مدیریت استراتژیک شرکت مطابقت دارد. </a:t>
            </a:r>
            <a:endParaRPr lang="fa-IR"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ABDC57CE-CDDD-43A2-9652-88BF13E91086}" type="slidenum">
              <a:rPr lang="en-US" altLang="en-US" smtClean="0"/>
              <a:pPr>
                <a:defRPr/>
              </a:pPr>
              <a:t>12</a:t>
            </a:fld>
            <a:endParaRPr lang="en-US" altLang="en-US" dirty="0"/>
          </a:p>
        </p:txBody>
      </p:sp>
    </p:spTree>
    <p:extLst>
      <p:ext uri="{BB962C8B-B14F-4D97-AF65-F5344CB8AC3E}">
        <p14:creationId xmlns:p14="http://schemas.microsoft.com/office/powerpoint/2010/main" val="36038829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600" dirty="0">
                <a:solidFill>
                  <a:srgbClr val="059397"/>
                </a:solidFill>
                <a:cs typeface="B Zar" panose="00000400000000000000" pitchFamily="2" charset="-78"/>
                <a:sym typeface="Wingdings"/>
              </a:rPr>
              <a:t>Today’s fast changing competitive landscape requires every company to have clearly defined competitive strategy. </a:t>
            </a:r>
            <a:r>
              <a:rPr lang="en-US" sz="1600" kern="1200" baseline="0" dirty="0">
                <a:solidFill>
                  <a:schemeClr val="tx1"/>
                </a:solidFill>
                <a:effectLst/>
                <a:latin typeface="+mn-lt"/>
                <a:ea typeface="+mn-ea"/>
                <a:cs typeface="+mn-cs"/>
              </a:rPr>
              <a:t>Strategies are formulated to create competitive advantage for the company. </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600" kern="1200" dirty="0">
              <a:solidFill>
                <a:srgbClr val="059397"/>
              </a:solidFill>
              <a:effectLst/>
              <a:latin typeface="+mn-lt"/>
              <a:ea typeface="+mn-ea"/>
              <a:cs typeface="B Zar" panose="00000400000000000000" pitchFamily="2" charset="-78"/>
              <a:sym typeface="Wingdings"/>
            </a:endParaRPr>
          </a:p>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Defining a clear strategy for the organization means that it must be defined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formulated so that it could be implemented effectively.</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algn="just" rtl="0"/>
            <a:r>
              <a:rPr lang="en-US" sz="1200" kern="1200" dirty="0">
                <a:solidFill>
                  <a:schemeClr val="tx1"/>
                </a:solidFill>
                <a:effectLst/>
                <a:latin typeface="+mn-lt"/>
                <a:ea typeface="+mn-ea"/>
                <a:cs typeface="+mn-cs"/>
              </a:rPr>
              <a:t>After the definition and formulation of a strategy,</a:t>
            </a:r>
            <a:r>
              <a:rPr lang="en-US" sz="1200" kern="1200" baseline="0" dirty="0">
                <a:solidFill>
                  <a:schemeClr val="tx1"/>
                </a:solidFill>
                <a:effectLst/>
                <a:latin typeface="+mn-lt"/>
                <a:ea typeface="+mn-ea"/>
                <a:cs typeface="+mn-cs"/>
              </a:rPr>
              <a:t> the second big question that the top management of the organization faces, is the effective implementation of the strategy. Generally, it is a market oriented and financially spelled statement and hardly has clear directions for day-to-day implementation. This is the point where human resources management should have a strategic partnership role and be a facilitator for the implementation of strategy.</a:t>
            </a:r>
          </a:p>
          <a:p>
            <a:pPr algn="just" rtl="0"/>
            <a:endParaRPr lang="en-US" sz="1200" kern="1200" baseline="0" dirty="0">
              <a:solidFill>
                <a:schemeClr val="tx1"/>
              </a:solidFill>
              <a:effectLst/>
              <a:latin typeface="+mn-lt"/>
              <a:ea typeface="+mn-ea"/>
              <a:cs typeface="+mn-cs"/>
            </a:endParaRPr>
          </a:p>
          <a:p>
            <a:pPr algn="just" rtl="0"/>
            <a:r>
              <a:rPr lang="en-US" sz="1200" kern="1200" baseline="0" dirty="0">
                <a:solidFill>
                  <a:schemeClr val="tx1"/>
                </a:solidFill>
                <a:effectLst/>
                <a:latin typeface="+mn-lt"/>
                <a:ea typeface="+mn-ea"/>
                <a:cs typeface="+mn-cs"/>
              </a:rPr>
              <a:t>Strategic partnership is about sharing the responsibility of the strategic initiatives and alignment of HR activities with the business strategy. Today this is the prominent task of the HR management of the company. Sometimes it sounds easy to implement Strategic Partnership, but it needs a lot of effort from HR. HR needs to be a facilitator for the implementation of the strategy in the organization to add more value to the organization. Facilitator is explained in Merriam-Webster dictionary as ‘one that helps bring about an outcome (as learning, productivity or communication) by providing indirect or unobtrusive assistance, guidance or supervision’. That is exactly the definition of HR Manager's role in Strategic Management of the company. </a:t>
            </a:r>
          </a:p>
          <a:p>
            <a:pPr algn="l" rtl="0"/>
            <a:endParaRPr lang="en-US" sz="1200" kern="1200" baseline="0" dirty="0">
              <a:solidFill>
                <a:schemeClr val="tx1"/>
              </a:solidFill>
              <a:effectLst/>
              <a:latin typeface="+mn-lt"/>
              <a:ea typeface="+mn-ea"/>
              <a:cs typeface="+mn-cs"/>
            </a:endParaRPr>
          </a:p>
          <a:p>
            <a:pPr algn="l" rtl="0"/>
            <a:endParaRPr lang="en-US"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چشم­انداز رقابتی بازارهای امروزی که به سرعت در حال تغییره، هر شرکتی رو ملزم به اتخاذ استراتژی روشن و دقیق میکنه. تعریف استراتژی روشن و دقیق برای سازمان، به معنیه که استراتژی باید به صورتی تعریف و تنظیم بشه که به بشه اون رو صورت موثر و کارآمد استفاده کرد.</a:t>
            </a:r>
          </a:p>
          <a:p>
            <a:pPr algn="r" rtl="1"/>
            <a:endParaRPr lang="fa-IR"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دومین سوال بزرگ مدیران پس از تنظیم استراتژی، اجرای موثر اونه. بطورکلی اجرای موثر استراتژی، متاثر از بازار مورد نظر و شرایط مالی بوده و به سختی میشه برای اون جهت­گیری­های روزانه روشن تعریف کرد. این همان نکته­ایه</a:t>
            </a:r>
            <a:r>
              <a:rPr lang="fa-IR" sz="1200" kern="1200" baseline="0" dirty="0">
                <a:solidFill>
                  <a:schemeClr val="tx1"/>
                </a:solidFill>
                <a:effectLst/>
                <a:latin typeface="+mn-lt"/>
                <a:ea typeface="+mn-ea"/>
                <a:cs typeface="+mn-cs"/>
              </a:rPr>
              <a:t> </a:t>
            </a:r>
            <a:r>
              <a:rPr lang="fa-IR" sz="1200" kern="1200" dirty="0">
                <a:solidFill>
                  <a:schemeClr val="tx1"/>
                </a:solidFill>
                <a:effectLst/>
                <a:latin typeface="+mn-lt"/>
                <a:ea typeface="+mn-ea"/>
                <a:cs typeface="+mn-cs"/>
              </a:rPr>
              <a:t>که مدیریت منابع انسانی یا (</a:t>
            </a:r>
            <a:r>
              <a:rPr lang="en-US" sz="1200" kern="1200" dirty="0">
                <a:solidFill>
                  <a:schemeClr val="tx1"/>
                </a:solidFill>
                <a:effectLst/>
                <a:latin typeface="+mn-lt"/>
                <a:ea typeface="+mn-ea"/>
                <a:cs typeface="+mn-cs"/>
              </a:rPr>
              <a:t>HR Management</a:t>
            </a:r>
            <a:r>
              <a:rPr lang="fa-IR" sz="1200" kern="1200" dirty="0">
                <a:solidFill>
                  <a:schemeClr val="tx1"/>
                </a:solidFill>
                <a:effectLst/>
                <a:latin typeface="+mn-lt"/>
                <a:ea typeface="+mn-ea"/>
                <a:cs typeface="+mn-cs"/>
              </a:rPr>
              <a:t>) باید یک مشارکت فعال و استراتژیک داشته و برای بکارگیری استراتژی در سازمان، کمک تسهیل­کننده داشته باشه.</a:t>
            </a:r>
          </a:p>
          <a:p>
            <a:pPr algn="r" rtl="1"/>
            <a:endParaRPr lang="fa-IR" sz="1200" kern="1200" baseline="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مشارکت استراتژیک در باره به اشتراک­گذاری مسئولیت اقدامات استراتژیک در سازمان و تطبیق فعالیت­های منابع انسانی با استراتژی تجاری سازمان بحث می­نماید. فعالیت­های مذکور امروزه از اصلی­ترین وظایف مدیریت منابع انسانی می­باشد. برخی مواقع بکارگیری مشارکت استراتژیک در سازمان ساده به نظر می­رسد، در حالیکه این امر نیاز به تلاش فراوان از سوی منابع انسانی سازمان دارد. منابع انسانی بایستی یک تسهیل کننده برای اجرای استراتژی در سازمان باشد و ارزش افزوده بیشتری برای سازمان ایجاد نماید. عبارت "تسهیل کننده" در دیکشنری مریام-وبستر بدین صورت معنی شده است: "کسی که در ایجاد یک نتیجه (در آموزش، بهره­وری یا ارتباطات) با ارائه کمک­های مستقیم یا پنهان تسهیل نماید". این تعریف دقیقاً با تعریف نقش مدیران منابع انسانی در مدیریت استراتژیک شرکت مطابقت دارد. </a:t>
            </a:r>
            <a:endParaRPr lang="fa-IR"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ABDC57CE-CDDD-43A2-9652-88BF13E91086}" type="slidenum">
              <a:rPr lang="en-US" altLang="en-US" smtClean="0"/>
              <a:pPr>
                <a:defRPr/>
              </a:pPr>
              <a:t>13</a:t>
            </a:fld>
            <a:endParaRPr lang="en-US" altLang="en-US" dirty="0"/>
          </a:p>
        </p:txBody>
      </p:sp>
    </p:spTree>
    <p:extLst>
      <p:ext uri="{BB962C8B-B14F-4D97-AF65-F5344CB8AC3E}">
        <p14:creationId xmlns:p14="http://schemas.microsoft.com/office/powerpoint/2010/main" val="32094336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600" dirty="0">
                <a:solidFill>
                  <a:srgbClr val="059397"/>
                </a:solidFill>
                <a:cs typeface="B Zar" panose="00000400000000000000" pitchFamily="2" charset="-78"/>
                <a:sym typeface="Wingdings"/>
              </a:rPr>
              <a:t>Today’s fast changing competitive landscape requires every company to have clearly defined competitive strategy. </a:t>
            </a:r>
            <a:r>
              <a:rPr lang="en-US" sz="1600" kern="1200" baseline="0" dirty="0">
                <a:solidFill>
                  <a:schemeClr val="tx1"/>
                </a:solidFill>
                <a:effectLst/>
                <a:latin typeface="+mn-lt"/>
                <a:ea typeface="+mn-ea"/>
                <a:cs typeface="+mn-cs"/>
              </a:rPr>
              <a:t>Strategies are formulated to create competitive advantage for the company. </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600" kern="1200" dirty="0">
              <a:solidFill>
                <a:srgbClr val="059397"/>
              </a:solidFill>
              <a:effectLst/>
              <a:latin typeface="+mn-lt"/>
              <a:ea typeface="+mn-ea"/>
              <a:cs typeface="B Zar" panose="00000400000000000000" pitchFamily="2" charset="-78"/>
              <a:sym typeface="Wingdings"/>
            </a:endParaRPr>
          </a:p>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Defining a clear strategy for the organization means that it must be defined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formulated so that it could be implemented effectively.</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algn="just" rtl="0"/>
            <a:r>
              <a:rPr lang="en-US" sz="1200" kern="1200" dirty="0">
                <a:solidFill>
                  <a:schemeClr val="tx1"/>
                </a:solidFill>
                <a:effectLst/>
                <a:latin typeface="+mn-lt"/>
                <a:ea typeface="+mn-ea"/>
                <a:cs typeface="+mn-cs"/>
              </a:rPr>
              <a:t>After the definition and formulation of a strategy,</a:t>
            </a:r>
            <a:r>
              <a:rPr lang="en-US" sz="1200" kern="1200" baseline="0" dirty="0">
                <a:solidFill>
                  <a:schemeClr val="tx1"/>
                </a:solidFill>
                <a:effectLst/>
                <a:latin typeface="+mn-lt"/>
                <a:ea typeface="+mn-ea"/>
                <a:cs typeface="+mn-cs"/>
              </a:rPr>
              <a:t> the second big question that the top management of the organization faces, is the effective implementation of the strategy. Generally, it is a market oriented and financially spelled statement and hardly has clear directions for day-to-day implementation. This is the point where human resources management should have a strategic partnership role and be a facilitator for the implementation of strategy.</a:t>
            </a:r>
          </a:p>
          <a:p>
            <a:pPr algn="just" rtl="0"/>
            <a:endParaRPr lang="en-US" sz="1200" kern="1200" baseline="0" dirty="0">
              <a:solidFill>
                <a:schemeClr val="tx1"/>
              </a:solidFill>
              <a:effectLst/>
              <a:latin typeface="+mn-lt"/>
              <a:ea typeface="+mn-ea"/>
              <a:cs typeface="+mn-cs"/>
            </a:endParaRPr>
          </a:p>
          <a:p>
            <a:pPr algn="just" rtl="0"/>
            <a:r>
              <a:rPr lang="en-US" sz="1200" kern="1200" baseline="0" dirty="0">
                <a:solidFill>
                  <a:schemeClr val="tx1"/>
                </a:solidFill>
                <a:effectLst/>
                <a:latin typeface="+mn-lt"/>
                <a:ea typeface="+mn-ea"/>
                <a:cs typeface="+mn-cs"/>
              </a:rPr>
              <a:t>Strategic partnership is about sharing the responsibility of the strategic initiatives and alignment of HR activities with the business strategy. Today this is the prominent task of the HR management of the company. Sometimes it sounds easy to implement Strategic Partnership, but it needs a lot of effort from HR. HR needs to be a facilitator for the implementation of the strategy in the organization to add more value to the organization. Facilitator is explained in Merriam-Webster dictionary as ‘one that helps bring about an outcome (as learning, productivity or communication) by providing indirect or unobtrusive assistance, guidance or supervision’. That is exactly the definition of HR Manager's role in Strategic Management of the company. </a:t>
            </a:r>
          </a:p>
          <a:p>
            <a:pPr algn="l" rtl="0"/>
            <a:endParaRPr lang="en-US" sz="1200" kern="1200" baseline="0" dirty="0">
              <a:solidFill>
                <a:schemeClr val="tx1"/>
              </a:solidFill>
              <a:effectLst/>
              <a:latin typeface="+mn-lt"/>
              <a:ea typeface="+mn-ea"/>
              <a:cs typeface="+mn-cs"/>
            </a:endParaRPr>
          </a:p>
          <a:p>
            <a:pPr algn="l" rtl="0"/>
            <a:endParaRPr lang="en-US"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چشم­انداز رقابتی بازارهای امروزی که به سرعت در حال تغییره، هر شرکتی رو ملزم به اتخاذ استراتژی روشن و دقیق میکنه. تعریف استراتژی روشن و دقیق برای سازمان، به معنیه که استراتژی باید به صورتی تعریف و تنظیم بشه که به بشه اون رو صورت موثر و کارآمد استفاده کرد.</a:t>
            </a:r>
          </a:p>
          <a:p>
            <a:pPr algn="r" rtl="1"/>
            <a:endParaRPr lang="fa-IR"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دومین سوال بزرگ مدیران پس از تنظیم استراتژی، اجرای موثر اونه. بطورکلی اجرای موثر استراتژی، متاثر از بازار مورد نظر و شرایط مالی بوده و به سختی میشه برای اون جهت­گیری­های روزانه روشن تعریف کرد. این همان نکته­ایه</a:t>
            </a:r>
            <a:r>
              <a:rPr lang="fa-IR" sz="1200" kern="1200" baseline="0" dirty="0">
                <a:solidFill>
                  <a:schemeClr val="tx1"/>
                </a:solidFill>
                <a:effectLst/>
                <a:latin typeface="+mn-lt"/>
                <a:ea typeface="+mn-ea"/>
                <a:cs typeface="+mn-cs"/>
              </a:rPr>
              <a:t> </a:t>
            </a:r>
            <a:r>
              <a:rPr lang="fa-IR" sz="1200" kern="1200" dirty="0">
                <a:solidFill>
                  <a:schemeClr val="tx1"/>
                </a:solidFill>
                <a:effectLst/>
                <a:latin typeface="+mn-lt"/>
                <a:ea typeface="+mn-ea"/>
                <a:cs typeface="+mn-cs"/>
              </a:rPr>
              <a:t>که مدیریت منابع انسانی یا (</a:t>
            </a:r>
            <a:r>
              <a:rPr lang="en-US" sz="1200" kern="1200" dirty="0">
                <a:solidFill>
                  <a:schemeClr val="tx1"/>
                </a:solidFill>
                <a:effectLst/>
                <a:latin typeface="+mn-lt"/>
                <a:ea typeface="+mn-ea"/>
                <a:cs typeface="+mn-cs"/>
              </a:rPr>
              <a:t>HR Management</a:t>
            </a:r>
            <a:r>
              <a:rPr lang="fa-IR" sz="1200" kern="1200" dirty="0">
                <a:solidFill>
                  <a:schemeClr val="tx1"/>
                </a:solidFill>
                <a:effectLst/>
                <a:latin typeface="+mn-lt"/>
                <a:ea typeface="+mn-ea"/>
                <a:cs typeface="+mn-cs"/>
              </a:rPr>
              <a:t>) باید یک مشارکت فعال و استراتژیک داشته و برای بکارگیری استراتژی در سازمان، کمک تسهیل­کننده داشته باشه.</a:t>
            </a:r>
          </a:p>
          <a:p>
            <a:pPr algn="r" rtl="1"/>
            <a:endParaRPr lang="fa-IR" sz="1200" kern="1200" baseline="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مشارکت استراتژیک در باره به اشتراک­گذاری مسئولیت اقدامات استراتژیک در سازمان و تطبیق فعالیت­های منابع انسانی با استراتژی تجاری سازمان بحث می­نماید. فعالیت­های مذکور امروزه از اصلی­ترین وظایف مدیریت منابع انسانی می­باشد. برخی مواقع بکارگیری مشارکت استراتژیک در سازمان ساده به نظر می­رسد، در حالیکه این امر نیاز به تلاش فراوان از سوی منابع انسانی سازمان دارد. منابع انسانی بایستی یک تسهیل کننده برای اجرای استراتژی در سازمان باشد و ارزش افزوده بیشتری برای سازمان ایجاد نماید. عبارت "تسهیل کننده" در دیکشنری مریام-وبستر بدین صورت معنی شده است: "کسی که در ایجاد یک نتیجه (در آموزش، بهره­وری یا ارتباطات) با ارائه کمک­های مستقیم یا پنهان تسهیل نماید". این تعریف دقیقاً با تعریف نقش مدیران منابع انسانی در مدیریت استراتژیک شرکت مطابقت دارد. </a:t>
            </a:r>
            <a:endParaRPr lang="fa-IR"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ABDC57CE-CDDD-43A2-9652-88BF13E91086}" type="slidenum">
              <a:rPr lang="en-US" altLang="en-US" smtClean="0"/>
              <a:pPr>
                <a:defRPr/>
              </a:pPr>
              <a:t>14</a:t>
            </a:fld>
            <a:endParaRPr lang="en-US" altLang="en-US" dirty="0"/>
          </a:p>
        </p:txBody>
      </p:sp>
    </p:spTree>
    <p:extLst>
      <p:ext uri="{BB962C8B-B14F-4D97-AF65-F5344CB8AC3E}">
        <p14:creationId xmlns:p14="http://schemas.microsoft.com/office/powerpoint/2010/main" val="2839200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600" dirty="0">
                <a:solidFill>
                  <a:srgbClr val="059397"/>
                </a:solidFill>
                <a:cs typeface="B Zar" panose="00000400000000000000" pitchFamily="2" charset="-78"/>
                <a:sym typeface="Wingdings"/>
              </a:rPr>
              <a:t>Today’s fast changing competitive landscape requires every company to have clearly defined competitive strategy. </a:t>
            </a:r>
            <a:r>
              <a:rPr lang="en-US" sz="1600" kern="1200" baseline="0" dirty="0">
                <a:solidFill>
                  <a:schemeClr val="tx1"/>
                </a:solidFill>
                <a:effectLst/>
                <a:latin typeface="+mn-lt"/>
                <a:ea typeface="+mn-ea"/>
                <a:cs typeface="+mn-cs"/>
              </a:rPr>
              <a:t>Strategies are formulated to create competitive advantage for the company. </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600" kern="1200" dirty="0">
              <a:solidFill>
                <a:srgbClr val="059397"/>
              </a:solidFill>
              <a:effectLst/>
              <a:latin typeface="+mn-lt"/>
              <a:ea typeface="+mn-ea"/>
              <a:cs typeface="B Zar" panose="00000400000000000000" pitchFamily="2" charset="-78"/>
              <a:sym typeface="Wingdings"/>
            </a:endParaRPr>
          </a:p>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Defining a clear strategy for the organization means that it must be defined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formulated so that it could be implemented effectively.</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algn="just" rtl="0"/>
            <a:r>
              <a:rPr lang="en-US" sz="1200" kern="1200" dirty="0">
                <a:solidFill>
                  <a:schemeClr val="tx1"/>
                </a:solidFill>
                <a:effectLst/>
                <a:latin typeface="+mn-lt"/>
                <a:ea typeface="+mn-ea"/>
                <a:cs typeface="+mn-cs"/>
              </a:rPr>
              <a:t>After the definition and formulation of a strategy,</a:t>
            </a:r>
            <a:r>
              <a:rPr lang="en-US" sz="1200" kern="1200" baseline="0" dirty="0">
                <a:solidFill>
                  <a:schemeClr val="tx1"/>
                </a:solidFill>
                <a:effectLst/>
                <a:latin typeface="+mn-lt"/>
                <a:ea typeface="+mn-ea"/>
                <a:cs typeface="+mn-cs"/>
              </a:rPr>
              <a:t> the second big question that the top management of the organization faces, is the effective implementation of the strategy. Generally, it is a market oriented and financially spelled statement and hardly has clear directions for day-to-day implementation. This is the point where human resources management should have a strategic partnership role and be a facilitator for the implementation of strategy.</a:t>
            </a:r>
          </a:p>
          <a:p>
            <a:pPr algn="just" rtl="0"/>
            <a:endParaRPr lang="en-US" sz="1200" kern="1200" baseline="0" dirty="0">
              <a:solidFill>
                <a:schemeClr val="tx1"/>
              </a:solidFill>
              <a:effectLst/>
              <a:latin typeface="+mn-lt"/>
              <a:ea typeface="+mn-ea"/>
              <a:cs typeface="+mn-cs"/>
            </a:endParaRPr>
          </a:p>
          <a:p>
            <a:pPr algn="just" rtl="0"/>
            <a:r>
              <a:rPr lang="en-US" sz="1200" kern="1200" baseline="0" dirty="0">
                <a:solidFill>
                  <a:schemeClr val="tx1"/>
                </a:solidFill>
                <a:effectLst/>
                <a:latin typeface="+mn-lt"/>
                <a:ea typeface="+mn-ea"/>
                <a:cs typeface="+mn-cs"/>
              </a:rPr>
              <a:t>Strategic partnership is about sharing the responsibility of the strategic initiatives and alignment of HR activities with the business strategy. Today this is the prominent task of the HR management of the company. Sometimes it sounds easy to implement Strategic Partnership, but it needs a lot of effort from HR. HR needs to be a facilitator for the implementation of the strategy in the organization to add more value to the organization. Facilitator is explained in Merriam-Webster dictionary as ‘one that helps bring about an outcome (as learning, productivity or communication) by providing indirect or unobtrusive assistance, guidance or supervision’. That is exactly the definition of HR Manager's role in Strategic Management of the company. </a:t>
            </a:r>
          </a:p>
          <a:p>
            <a:pPr algn="l" rtl="0"/>
            <a:endParaRPr lang="en-US" sz="1200" kern="1200" baseline="0" dirty="0">
              <a:solidFill>
                <a:schemeClr val="tx1"/>
              </a:solidFill>
              <a:effectLst/>
              <a:latin typeface="+mn-lt"/>
              <a:ea typeface="+mn-ea"/>
              <a:cs typeface="+mn-cs"/>
            </a:endParaRPr>
          </a:p>
          <a:p>
            <a:pPr algn="l" rtl="0"/>
            <a:endParaRPr lang="en-US"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چشم­انداز رقابتی بازارهای امروزی که به سرعت در حال تغییره، هر شرکتی رو ملزم به اتخاذ استراتژی روشن و دقیق میکنه. تعریف استراتژی روشن و دقیق برای سازمان، به معنیه که استراتژی باید به صورتی تعریف و تنظیم بشه که به بشه اون رو صورت موثر و کارآمد استفاده کرد.</a:t>
            </a:r>
          </a:p>
          <a:p>
            <a:pPr algn="r" rtl="1"/>
            <a:endParaRPr lang="fa-IR"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دومین سوال بزرگ مدیران پس از تنظیم استراتژی، اجرای موثر اونه. بطورکلی اجرای موثر استراتژی، متاثر از بازار مورد نظر و شرایط مالی بوده و به سختی میشه برای اون جهت­گیری­های روزانه روشن تعریف کرد. این همان نکته­ایه</a:t>
            </a:r>
            <a:r>
              <a:rPr lang="fa-IR" sz="1200" kern="1200" baseline="0" dirty="0">
                <a:solidFill>
                  <a:schemeClr val="tx1"/>
                </a:solidFill>
                <a:effectLst/>
                <a:latin typeface="+mn-lt"/>
                <a:ea typeface="+mn-ea"/>
                <a:cs typeface="+mn-cs"/>
              </a:rPr>
              <a:t> </a:t>
            </a:r>
            <a:r>
              <a:rPr lang="fa-IR" sz="1200" kern="1200" dirty="0">
                <a:solidFill>
                  <a:schemeClr val="tx1"/>
                </a:solidFill>
                <a:effectLst/>
                <a:latin typeface="+mn-lt"/>
                <a:ea typeface="+mn-ea"/>
                <a:cs typeface="+mn-cs"/>
              </a:rPr>
              <a:t>که مدیریت منابع انسانی یا (</a:t>
            </a:r>
            <a:r>
              <a:rPr lang="en-US" sz="1200" kern="1200" dirty="0">
                <a:solidFill>
                  <a:schemeClr val="tx1"/>
                </a:solidFill>
                <a:effectLst/>
                <a:latin typeface="+mn-lt"/>
                <a:ea typeface="+mn-ea"/>
                <a:cs typeface="+mn-cs"/>
              </a:rPr>
              <a:t>HR Management</a:t>
            </a:r>
            <a:r>
              <a:rPr lang="fa-IR" sz="1200" kern="1200" dirty="0">
                <a:solidFill>
                  <a:schemeClr val="tx1"/>
                </a:solidFill>
                <a:effectLst/>
                <a:latin typeface="+mn-lt"/>
                <a:ea typeface="+mn-ea"/>
                <a:cs typeface="+mn-cs"/>
              </a:rPr>
              <a:t>) باید یک مشارکت فعال و استراتژیک داشته و برای بکارگیری استراتژی در سازمان، کمک تسهیل­کننده داشته باشه.</a:t>
            </a:r>
          </a:p>
          <a:p>
            <a:pPr algn="r" rtl="1"/>
            <a:endParaRPr lang="fa-IR" sz="1200" kern="1200" baseline="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مشارکت استراتژیک در باره به اشتراک­گذاری مسئولیت اقدامات استراتژیک در سازمان و تطبیق فعالیت­های منابع انسانی با استراتژی تجاری سازمان بحث می­نماید. فعالیت­های مذکور امروزه از اصلی­ترین وظایف مدیریت منابع انسانی می­باشد. برخی مواقع بکارگیری مشارکت استراتژیک در سازمان ساده به نظر می­رسد، در حالیکه این امر نیاز به تلاش فراوان از سوی منابع انسانی سازمان دارد. منابع انسانی بایستی یک تسهیل کننده برای اجرای استراتژی در سازمان باشد و ارزش افزوده بیشتری برای سازمان ایجاد نماید. عبارت "تسهیل کننده" در دیکشنری مریام-وبستر بدین صورت معنی شده است: "کسی که در ایجاد یک نتیجه (در آموزش، بهره­وری یا ارتباطات) با ارائه کمک­های مستقیم یا پنهان تسهیل نماید". این تعریف دقیقاً با تعریف نقش مدیران منابع انسانی در مدیریت استراتژیک شرکت مطابقت دارد. </a:t>
            </a:r>
            <a:endParaRPr lang="fa-IR"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ABDC57CE-CDDD-43A2-9652-88BF13E91086}" type="slidenum">
              <a:rPr lang="en-US" altLang="en-US" smtClean="0"/>
              <a:pPr>
                <a:defRPr/>
              </a:pPr>
              <a:t>15</a:t>
            </a:fld>
            <a:endParaRPr lang="en-US" altLang="en-US" dirty="0"/>
          </a:p>
        </p:txBody>
      </p:sp>
    </p:spTree>
    <p:extLst>
      <p:ext uri="{BB962C8B-B14F-4D97-AF65-F5344CB8AC3E}">
        <p14:creationId xmlns:p14="http://schemas.microsoft.com/office/powerpoint/2010/main" val="26593498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600" dirty="0">
                <a:solidFill>
                  <a:srgbClr val="059397"/>
                </a:solidFill>
                <a:cs typeface="B Zar" panose="00000400000000000000" pitchFamily="2" charset="-78"/>
                <a:sym typeface="Wingdings"/>
              </a:rPr>
              <a:t>Today’s fast changing competitive landscape requires every company to have clearly defined competitive strategy. </a:t>
            </a:r>
            <a:r>
              <a:rPr lang="en-US" sz="1600" kern="1200" baseline="0" dirty="0">
                <a:solidFill>
                  <a:schemeClr val="tx1"/>
                </a:solidFill>
                <a:effectLst/>
                <a:latin typeface="+mn-lt"/>
                <a:ea typeface="+mn-ea"/>
                <a:cs typeface="+mn-cs"/>
              </a:rPr>
              <a:t>Strategies are formulated to create competitive advantage for the company. </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600" kern="1200" dirty="0">
              <a:solidFill>
                <a:srgbClr val="059397"/>
              </a:solidFill>
              <a:effectLst/>
              <a:latin typeface="+mn-lt"/>
              <a:ea typeface="+mn-ea"/>
              <a:cs typeface="B Zar" panose="00000400000000000000" pitchFamily="2" charset="-78"/>
              <a:sym typeface="Wingdings"/>
            </a:endParaRPr>
          </a:p>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Defining a clear strategy for the organization means that it must be defined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formulated so that it could be implemented effectively.</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algn="just" rtl="0"/>
            <a:r>
              <a:rPr lang="en-US" sz="1200" kern="1200" dirty="0">
                <a:solidFill>
                  <a:schemeClr val="tx1"/>
                </a:solidFill>
                <a:effectLst/>
                <a:latin typeface="+mn-lt"/>
                <a:ea typeface="+mn-ea"/>
                <a:cs typeface="+mn-cs"/>
              </a:rPr>
              <a:t>After the definition and formulation of a strategy,</a:t>
            </a:r>
            <a:r>
              <a:rPr lang="en-US" sz="1200" kern="1200" baseline="0" dirty="0">
                <a:solidFill>
                  <a:schemeClr val="tx1"/>
                </a:solidFill>
                <a:effectLst/>
                <a:latin typeface="+mn-lt"/>
                <a:ea typeface="+mn-ea"/>
                <a:cs typeface="+mn-cs"/>
              </a:rPr>
              <a:t> the second big question that the top management of the organization faces, is the effective implementation of the strategy. Generally, it is a market oriented and financially spelled statement and hardly has clear directions for day-to-day implementation. This is the point where human resources management should have a strategic partnership role and be a facilitator for the implementation of strategy.</a:t>
            </a:r>
          </a:p>
          <a:p>
            <a:pPr algn="just" rtl="0"/>
            <a:endParaRPr lang="en-US" sz="1200" kern="1200" baseline="0" dirty="0">
              <a:solidFill>
                <a:schemeClr val="tx1"/>
              </a:solidFill>
              <a:effectLst/>
              <a:latin typeface="+mn-lt"/>
              <a:ea typeface="+mn-ea"/>
              <a:cs typeface="+mn-cs"/>
            </a:endParaRPr>
          </a:p>
          <a:p>
            <a:pPr algn="just" rtl="0"/>
            <a:r>
              <a:rPr lang="en-US" sz="1200" kern="1200" baseline="0" dirty="0">
                <a:solidFill>
                  <a:schemeClr val="tx1"/>
                </a:solidFill>
                <a:effectLst/>
                <a:latin typeface="+mn-lt"/>
                <a:ea typeface="+mn-ea"/>
                <a:cs typeface="+mn-cs"/>
              </a:rPr>
              <a:t>Strategic partnership is about sharing the responsibility of the strategic initiatives and alignment of HR activities with the business strategy. Today this is the prominent task of the HR management of the company. Sometimes it sounds easy to implement Strategic Partnership, but it needs a lot of effort from HR. HR needs to be a facilitator for the implementation of the strategy in the organization to add more value to the organization. Facilitator is explained in Merriam-Webster dictionary as ‘one that helps bring about an outcome (as learning, productivity or communication) by providing indirect or unobtrusive assistance, guidance or supervision’. That is exactly the definition of HR Manager's role in Strategic Management of the company. </a:t>
            </a:r>
          </a:p>
          <a:p>
            <a:pPr algn="l" rtl="0"/>
            <a:endParaRPr lang="en-US" sz="1200" kern="1200" baseline="0" dirty="0">
              <a:solidFill>
                <a:schemeClr val="tx1"/>
              </a:solidFill>
              <a:effectLst/>
              <a:latin typeface="+mn-lt"/>
              <a:ea typeface="+mn-ea"/>
              <a:cs typeface="+mn-cs"/>
            </a:endParaRPr>
          </a:p>
          <a:p>
            <a:pPr algn="l" rtl="0"/>
            <a:endParaRPr lang="en-US"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چشم­انداز رقابتی بازارهای امروزی که به سرعت در حال تغییره، هر شرکتی رو ملزم به اتخاذ استراتژی روشن و دقیق میکنه. تعریف استراتژی روشن و دقیق برای سازمان، به معنیه که استراتژی باید به صورتی تعریف و تنظیم بشه که به بشه اون رو صورت موثر و کارآمد استفاده کرد.</a:t>
            </a:r>
          </a:p>
          <a:p>
            <a:pPr algn="r" rtl="1"/>
            <a:endParaRPr lang="fa-IR"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دومین سوال بزرگ مدیران پس از تنظیم استراتژی، اجرای موثر اونه. بطورکلی اجرای موثر استراتژی، متاثر از بازار مورد نظر و شرایط مالی بوده و به سختی میشه برای اون جهت­گیری­های روزانه روشن تعریف کرد. این همان نکته­ایه</a:t>
            </a:r>
            <a:r>
              <a:rPr lang="fa-IR" sz="1200" kern="1200" baseline="0" dirty="0">
                <a:solidFill>
                  <a:schemeClr val="tx1"/>
                </a:solidFill>
                <a:effectLst/>
                <a:latin typeface="+mn-lt"/>
                <a:ea typeface="+mn-ea"/>
                <a:cs typeface="+mn-cs"/>
              </a:rPr>
              <a:t> </a:t>
            </a:r>
            <a:r>
              <a:rPr lang="fa-IR" sz="1200" kern="1200" dirty="0">
                <a:solidFill>
                  <a:schemeClr val="tx1"/>
                </a:solidFill>
                <a:effectLst/>
                <a:latin typeface="+mn-lt"/>
                <a:ea typeface="+mn-ea"/>
                <a:cs typeface="+mn-cs"/>
              </a:rPr>
              <a:t>که مدیریت منابع انسانی یا (</a:t>
            </a:r>
            <a:r>
              <a:rPr lang="en-US" sz="1200" kern="1200" dirty="0">
                <a:solidFill>
                  <a:schemeClr val="tx1"/>
                </a:solidFill>
                <a:effectLst/>
                <a:latin typeface="+mn-lt"/>
                <a:ea typeface="+mn-ea"/>
                <a:cs typeface="+mn-cs"/>
              </a:rPr>
              <a:t>HR Management</a:t>
            </a:r>
            <a:r>
              <a:rPr lang="fa-IR" sz="1200" kern="1200" dirty="0">
                <a:solidFill>
                  <a:schemeClr val="tx1"/>
                </a:solidFill>
                <a:effectLst/>
                <a:latin typeface="+mn-lt"/>
                <a:ea typeface="+mn-ea"/>
                <a:cs typeface="+mn-cs"/>
              </a:rPr>
              <a:t>) باید یک مشارکت فعال و استراتژیک داشته و برای بکارگیری استراتژی در سازمان، کمک تسهیل­کننده داشته باشه.</a:t>
            </a:r>
          </a:p>
          <a:p>
            <a:pPr algn="r" rtl="1"/>
            <a:endParaRPr lang="fa-IR" sz="1200" kern="1200" baseline="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مشارکت استراتژیک در باره به اشتراک­گذاری مسئولیت اقدامات استراتژیک در سازمان و تطبیق فعالیت­های منابع انسانی با استراتژی تجاری سازمان بحث می­نماید. فعالیت­های مذکور امروزه از اصلی­ترین وظایف مدیریت منابع انسانی می­باشد. برخی مواقع بکارگیری مشارکت استراتژیک در سازمان ساده به نظر می­رسد، در حالیکه این امر نیاز به تلاش فراوان از سوی منابع انسانی سازمان دارد. منابع انسانی بایستی یک تسهیل کننده برای اجرای استراتژی در سازمان باشد و ارزش افزوده بیشتری برای سازمان ایجاد نماید. عبارت "تسهیل کننده" در دیکشنری مریام-وبستر بدین صورت معنی شده است: "کسی که در ایجاد یک نتیجه (در آموزش، بهره­وری یا ارتباطات) با ارائه کمک­های مستقیم یا پنهان تسهیل نماید". این تعریف دقیقاً با تعریف نقش مدیران منابع انسانی در مدیریت استراتژیک شرکت مطابقت دارد. </a:t>
            </a:r>
            <a:endParaRPr lang="fa-IR"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ABDC57CE-CDDD-43A2-9652-88BF13E91086}" type="slidenum">
              <a:rPr lang="en-US" altLang="en-US" smtClean="0"/>
              <a:pPr>
                <a:defRPr/>
              </a:pPr>
              <a:t>16</a:t>
            </a:fld>
            <a:endParaRPr lang="en-US" altLang="en-US" dirty="0"/>
          </a:p>
        </p:txBody>
      </p:sp>
    </p:spTree>
    <p:extLst>
      <p:ext uri="{BB962C8B-B14F-4D97-AF65-F5344CB8AC3E}">
        <p14:creationId xmlns:p14="http://schemas.microsoft.com/office/powerpoint/2010/main" val="8707915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600" dirty="0">
                <a:solidFill>
                  <a:srgbClr val="059397"/>
                </a:solidFill>
                <a:cs typeface="B Zar" panose="00000400000000000000" pitchFamily="2" charset="-78"/>
                <a:sym typeface="Wingdings"/>
              </a:rPr>
              <a:t>Today’s fast changing competitive landscape requires every company to have clearly defined competitive strategy. </a:t>
            </a:r>
            <a:r>
              <a:rPr lang="en-US" sz="1600" kern="1200" baseline="0" dirty="0">
                <a:solidFill>
                  <a:schemeClr val="tx1"/>
                </a:solidFill>
                <a:effectLst/>
                <a:latin typeface="+mn-lt"/>
                <a:ea typeface="+mn-ea"/>
                <a:cs typeface="+mn-cs"/>
              </a:rPr>
              <a:t>Strategies are formulated to create competitive advantage for the company. </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600" kern="1200" dirty="0">
              <a:solidFill>
                <a:srgbClr val="059397"/>
              </a:solidFill>
              <a:effectLst/>
              <a:latin typeface="+mn-lt"/>
              <a:ea typeface="+mn-ea"/>
              <a:cs typeface="B Zar" panose="00000400000000000000" pitchFamily="2" charset="-78"/>
              <a:sym typeface="Wingdings"/>
            </a:endParaRPr>
          </a:p>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Defining a clear strategy for the organization means that it must be defined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formulated so that it could be implemented effectively.</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algn="just" rtl="0"/>
            <a:r>
              <a:rPr lang="en-US" sz="1200" kern="1200" dirty="0">
                <a:solidFill>
                  <a:schemeClr val="tx1"/>
                </a:solidFill>
                <a:effectLst/>
                <a:latin typeface="+mn-lt"/>
                <a:ea typeface="+mn-ea"/>
                <a:cs typeface="+mn-cs"/>
              </a:rPr>
              <a:t>After the definition and formulation of a strategy,</a:t>
            </a:r>
            <a:r>
              <a:rPr lang="en-US" sz="1200" kern="1200" baseline="0" dirty="0">
                <a:solidFill>
                  <a:schemeClr val="tx1"/>
                </a:solidFill>
                <a:effectLst/>
                <a:latin typeface="+mn-lt"/>
                <a:ea typeface="+mn-ea"/>
                <a:cs typeface="+mn-cs"/>
              </a:rPr>
              <a:t> the second big question that the top management of the organization faces, is the effective implementation of the strategy. Generally, it is a market oriented and financially spelled statement and hardly has clear directions for day-to-day implementation. This is the point where human resources management should have a strategic partnership role and be a facilitator for the implementation of strategy.</a:t>
            </a:r>
          </a:p>
          <a:p>
            <a:pPr algn="just" rtl="0"/>
            <a:endParaRPr lang="en-US" sz="1200" kern="1200" baseline="0" dirty="0">
              <a:solidFill>
                <a:schemeClr val="tx1"/>
              </a:solidFill>
              <a:effectLst/>
              <a:latin typeface="+mn-lt"/>
              <a:ea typeface="+mn-ea"/>
              <a:cs typeface="+mn-cs"/>
            </a:endParaRPr>
          </a:p>
          <a:p>
            <a:pPr algn="just" rtl="0"/>
            <a:r>
              <a:rPr lang="en-US" sz="1200" kern="1200" baseline="0" dirty="0">
                <a:solidFill>
                  <a:schemeClr val="tx1"/>
                </a:solidFill>
                <a:effectLst/>
                <a:latin typeface="+mn-lt"/>
                <a:ea typeface="+mn-ea"/>
                <a:cs typeface="+mn-cs"/>
              </a:rPr>
              <a:t>Strategic partnership is about sharing the responsibility of the strategic initiatives and alignment of HR activities with the business strategy. Today this is the prominent task of the HR management of the company. Sometimes it sounds easy to implement Strategic Partnership, but it needs a lot of effort from HR. HR needs to be a facilitator for the implementation of the strategy in the organization to add more value to the organization. Facilitator is explained in Merriam-Webster dictionary as ‘one that helps bring about an outcome (as learning, productivity or communication) by providing indirect or unobtrusive assistance, guidance or supervision’. That is exactly the definition of HR Manager's role in Strategic Management of the company. </a:t>
            </a:r>
          </a:p>
          <a:p>
            <a:pPr algn="l" rtl="0"/>
            <a:endParaRPr lang="en-US" sz="1200" kern="1200" baseline="0" dirty="0">
              <a:solidFill>
                <a:schemeClr val="tx1"/>
              </a:solidFill>
              <a:effectLst/>
              <a:latin typeface="+mn-lt"/>
              <a:ea typeface="+mn-ea"/>
              <a:cs typeface="+mn-cs"/>
            </a:endParaRPr>
          </a:p>
          <a:p>
            <a:pPr algn="l" rtl="0"/>
            <a:endParaRPr lang="en-US"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چشم­انداز رقابتی بازارهای امروزی که به سرعت در حال تغییره، هر شرکتی رو ملزم به اتخاذ استراتژی روشن و دقیق میکنه. تعریف استراتژی روشن و دقیق برای سازمان، به معنیه که استراتژی باید به صورتی تعریف و تنظیم بشه که به بشه اون رو صورت موثر و کارآمد استفاده کرد.</a:t>
            </a:r>
          </a:p>
          <a:p>
            <a:pPr algn="r" rtl="1"/>
            <a:endParaRPr lang="fa-IR"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دومین سوال بزرگ مدیران پس از تنظیم استراتژی، اجرای موثر اونه. بطورکلی اجرای موثر استراتژی، متاثر از بازار مورد نظر و شرایط مالی بوده و به سختی میشه برای اون جهت­گیری­های روزانه روشن تعریف کرد. این همان نکته­ایه</a:t>
            </a:r>
            <a:r>
              <a:rPr lang="fa-IR" sz="1200" kern="1200" baseline="0" dirty="0">
                <a:solidFill>
                  <a:schemeClr val="tx1"/>
                </a:solidFill>
                <a:effectLst/>
                <a:latin typeface="+mn-lt"/>
                <a:ea typeface="+mn-ea"/>
                <a:cs typeface="+mn-cs"/>
              </a:rPr>
              <a:t> </a:t>
            </a:r>
            <a:r>
              <a:rPr lang="fa-IR" sz="1200" kern="1200" dirty="0">
                <a:solidFill>
                  <a:schemeClr val="tx1"/>
                </a:solidFill>
                <a:effectLst/>
                <a:latin typeface="+mn-lt"/>
                <a:ea typeface="+mn-ea"/>
                <a:cs typeface="+mn-cs"/>
              </a:rPr>
              <a:t>که مدیریت منابع انسانی یا (</a:t>
            </a:r>
            <a:r>
              <a:rPr lang="en-US" sz="1200" kern="1200" dirty="0">
                <a:solidFill>
                  <a:schemeClr val="tx1"/>
                </a:solidFill>
                <a:effectLst/>
                <a:latin typeface="+mn-lt"/>
                <a:ea typeface="+mn-ea"/>
                <a:cs typeface="+mn-cs"/>
              </a:rPr>
              <a:t>HR Management</a:t>
            </a:r>
            <a:r>
              <a:rPr lang="fa-IR" sz="1200" kern="1200" dirty="0">
                <a:solidFill>
                  <a:schemeClr val="tx1"/>
                </a:solidFill>
                <a:effectLst/>
                <a:latin typeface="+mn-lt"/>
                <a:ea typeface="+mn-ea"/>
                <a:cs typeface="+mn-cs"/>
              </a:rPr>
              <a:t>) باید یک مشارکت فعال و استراتژیک داشته و برای بکارگیری استراتژی در سازمان، کمک تسهیل­کننده داشته باشه.</a:t>
            </a:r>
          </a:p>
          <a:p>
            <a:pPr algn="r" rtl="1"/>
            <a:endParaRPr lang="fa-IR" sz="1200" kern="1200" baseline="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مشارکت استراتژیک در باره به اشتراک­گذاری مسئولیت اقدامات استراتژیک در سازمان و تطبیق فعالیت­های منابع انسانی با استراتژی تجاری سازمان بحث می­نماید. فعالیت­های مذکور امروزه از اصلی­ترین وظایف مدیریت منابع انسانی می­باشد. برخی مواقع بکارگیری مشارکت استراتژیک در سازمان ساده به نظر می­رسد، در حالیکه این امر نیاز به تلاش فراوان از سوی منابع انسانی سازمان دارد. منابع انسانی بایستی یک تسهیل کننده برای اجرای استراتژی در سازمان باشد و ارزش افزوده بیشتری برای سازمان ایجاد نماید. عبارت "تسهیل کننده" در دیکشنری مریام-وبستر بدین صورت معنی شده است: "کسی که در ایجاد یک نتیجه (در آموزش، بهره­وری یا ارتباطات) با ارائه کمک­های مستقیم یا پنهان تسهیل نماید". این تعریف دقیقاً با تعریف نقش مدیران منابع انسانی در مدیریت استراتژیک شرکت مطابقت دارد. </a:t>
            </a:r>
            <a:endParaRPr lang="fa-IR"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ABDC57CE-CDDD-43A2-9652-88BF13E91086}" type="slidenum">
              <a:rPr lang="en-US" altLang="en-US" smtClean="0"/>
              <a:pPr>
                <a:defRPr/>
              </a:pPr>
              <a:t>17</a:t>
            </a:fld>
            <a:endParaRPr lang="en-US" altLang="en-US" dirty="0"/>
          </a:p>
        </p:txBody>
      </p:sp>
    </p:spTree>
    <p:extLst>
      <p:ext uri="{BB962C8B-B14F-4D97-AF65-F5344CB8AC3E}">
        <p14:creationId xmlns:p14="http://schemas.microsoft.com/office/powerpoint/2010/main" val="12858479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600" dirty="0">
                <a:solidFill>
                  <a:srgbClr val="059397"/>
                </a:solidFill>
                <a:cs typeface="B Zar" panose="00000400000000000000" pitchFamily="2" charset="-78"/>
                <a:sym typeface="Wingdings"/>
              </a:rPr>
              <a:t>Today’s fast changing competitive landscape requires every company to have clearly defined competitive strategy. </a:t>
            </a:r>
            <a:r>
              <a:rPr lang="en-US" sz="1600" kern="1200" baseline="0" dirty="0">
                <a:solidFill>
                  <a:schemeClr val="tx1"/>
                </a:solidFill>
                <a:effectLst/>
                <a:latin typeface="+mn-lt"/>
                <a:ea typeface="+mn-ea"/>
                <a:cs typeface="+mn-cs"/>
              </a:rPr>
              <a:t>Strategies are formulated to create competitive advantage for the company. </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600" kern="1200" dirty="0">
              <a:solidFill>
                <a:srgbClr val="059397"/>
              </a:solidFill>
              <a:effectLst/>
              <a:latin typeface="+mn-lt"/>
              <a:ea typeface="+mn-ea"/>
              <a:cs typeface="B Zar" panose="00000400000000000000" pitchFamily="2" charset="-78"/>
              <a:sym typeface="Wingdings"/>
            </a:endParaRPr>
          </a:p>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Defining a clear strategy for the organization means that it must be defined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formulated so that it could be implemented effectively.</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algn="just" rtl="0"/>
            <a:r>
              <a:rPr lang="en-US" sz="1200" kern="1200" dirty="0">
                <a:solidFill>
                  <a:schemeClr val="tx1"/>
                </a:solidFill>
                <a:effectLst/>
                <a:latin typeface="+mn-lt"/>
                <a:ea typeface="+mn-ea"/>
                <a:cs typeface="+mn-cs"/>
              </a:rPr>
              <a:t>After the definition and formulation of a strategy,</a:t>
            </a:r>
            <a:r>
              <a:rPr lang="en-US" sz="1200" kern="1200" baseline="0" dirty="0">
                <a:solidFill>
                  <a:schemeClr val="tx1"/>
                </a:solidFill>
                <a:effectLst/>
                <a:latin typeface="+mn-lt"/>
                <a:ea typeface="+mn-ea"/>
                <a:cs typeface="+mn-cs"/>
              </a:rPr>
              <a:t> the second big question that the top management of the organization faces, is the effective implementation of the strategy. Generally, it is a market oriented and financially spelled statement and hardly has clear directions for day-to-day implementation. This is the point where human resources management should have a strategic partnership role and be a facilitator for the implementation of strategy.</a:t>
            </a:r>
          </a:p>
          <a:p>
            <a:pPr algn="just" rtl="0"/>
            <a:endParaRPr lang="en-US" sz="1200" kern="1200" baseline="0" dirty="0">
              <a:solidFill>
                <a:schemeClr val="tx1"/>
              </a:solidFill>
              <a:effectLst/>
              <a:latin typeface="+mn-lt"/>
              <a:ea typeface="+mn-ea"/>
              <a:cs typeface="+mn-cs"/>
            </a:endParaRPr>
          </a:p>
          <a:p>
            <a:pPr algn="just" rtl="0"/>
            <a:r>
              <a:rPr lang="en-US" sz="1200" kern="1200" baseline="0" dirty="0">
                <a:solidFill>
                  <a:schemeClr val="tx1"/>
                </a:solidFill>
                <a:effectLst/>
                <a:latin typeface="+mn-lt"/>
                <a:ea typeface="+mn-ea"/>
                <a:cs typeface="+mn-cs"/>
              </a:rPr>
              <a:t>Strategic partnership is about sharing the responsibility of the strategic initiatives and alignment of HR activities with the business strategy. Today this is the prominent task of the HR management of the company. Sometimes it sounds easy to implement Strategic Partnership, but it needs a lot of effort from HR. HR needs to be a facilitator for the implementation of the strategy in the organization to add more value to the organization. Facilitator is explained in Merriam-Webster dictionary as ‘one that helps bring about an outcome (as learning, productivity or communication) by providing indirect or unobtrusive assistance, guidance or supervision’. That is exactly the definition of HR Manager's role in Strategic Management of the company. </a:t>
            </a:r>
          </a:p>
          <a:p>
            <a:pPr algn="l" rtl="0"/>
            <a:endParaRPr lang="en-US" sz="1200" kern="1200" baseline="0" dirty="0">
              <a:solidFill>
                <a:schemeClr val="tx1"/>
              </a:solidFill>
              <a:effectLst/>
              <a:latin typeface="+mn-lt"/>
              <a:ea typeface="+mn-ea"/>
              <a:cs typeface="+mn-cs"/>
            </a:endParaRPr>
          </a:p>
          <a:p>
            <a:pPr algn="l" rtl="0"/>
            <a:endParaRPr lang="en-US"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چشم­انداز رقابتی بازارهای امروزی که به سرعت در حال تغییره، هر شرکتی رو ملزم به اتخاذ استراتژی روشن و دقیق میکنه. تعریف استراتژی روشن و دقیق برای سازمان، به معنیه که استراتژی باید به صورتی تعریف و تنظیم بشه که به بشه اون رو صورت موثر و کارآمد استفاده کرد.</a:t>
            </a:r>
          </a:p>
          <a:p>
            <a:pPr algn="r" rtl="1"/>
            <a:endParaRPr lang="fa-IR"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دومین سوال بزرگ مدیران پس از تنظیم استراتژی، اجرای موثر اونه. بطورکلی اجرای موثر استراتژی، متاثر از بازار مورد نظر و شرایط مالی بوده و به سختی میشه برای اون جهت­گیری­های روزانه روشن تعریف کرد. این همان نکته­ایه</a:t>
            </a:r>
            <a:r>
              <a:rPr lang="fa-IR" sz="1200" kern="1200" baseline="0" dirty="0">
                <a:solidFill>
                  <a:schemeClr val="tx1"/>
                </a:solidFill>
                <a:effectLst/>
                <a:latin typeface="+mn-lt"/>
                <a:ea typeface="+mn-ea"/>
                <a:cs typeface="+mn-cs"/>
              </a:rPr>
              <a:t> </a:t>
            </a:r>
            <a:r>
              <a:rPr lang="fa-IR" sz="1200" kern="1200" dirty="0">
                <a:solidFill>
                  <a:schemeClr val="tx1"/>
                </a:solidFill>
                <a:effectLst/>
                <a:latin typeface="+mn-lt"/>
                <a:ea typeface="+mn-ea"/>
                <a:cs typeface="+mn-cs"/>
              </a:rPr>
              <a:t>که مدیریت منابع انسانی یا (</a:t>
            </a:r>
            <a:r>
              <a:rPr lang="en-US" sz="1200" kern="1200" dirty="0">
                <a:solidFill>
                  <a:schemeClr val="tx1"/>
                </a:solidFill>
                <a:effectLst/>
                <a:latin typeface="+mn-lt"/>
                <a:ea typeface="+mn-ea"/>
                <a:cs typeface="+mn-cs"/>
              </a:rPr>
              <a:t>HR Management</a:t>
            </a:r>
            <a:r>
              <a:rPr lang="fa-IR" sz="1200" kern="1200" dirty="0">
                <a:solidFill>
                  <a:schemeClr val="tx1"/>
                </a:solidFill>
                <a:effectLst/>
                <a:latin typeface="+mn-lt"/>
                <a:ea typeface="+mn-ea"/>
                <a:cs typeface="+mn-cs"/>
              </a:rPr>
              <a:t>) باید یک مشارکت فعال و استراتژیک داشته و برای بکارگیری استراتژی در سازمان، کمک تسهیل­کننده داشته باشه.</a:t>
            </a:r>
          </a:p>
          <a:p>
            <a:pPr algn="r" rtl="1"/>
            <a:endParaRPr lang="fa-IR" sz="1200" kern="1200" baseline="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مشارکت استراتژیک در باره به اشتراک­گذاری مسئولیت اقدامات استراتژیک در سازمان و تطبیق فعالیت­های منابع انسانی با استراتژی تجاری سازمان بحث می­نماید. فعالیت­های مذکور امروزه از اصلی­ترین وظایف مدیریت منابع انسانی می­باشد. برخی مواقع بکارگیری مشارکت استراتژیک در سازمان ساده به نظر می­رسد، در حالیکه این امر نیاز به تلاش فراوان از سوی منابع انسانی سازمان دارد. منابع انسانی بایستی یک تسهیل کننده برای اجرای استراتژی در سازمان باشد و ارزش افزوده بیشتری برای سازمان ایجاد نماید. عبارت "تسهیل کننده" در دیکشنری مریام-وبستر بدین صورت معنی شده است: "کسی که در ایجاد یک نتیجه (در آموزش، بهره­وری یا ارتباطات) با ارائه کمک­های مستقیم یا پنهان تسهیل نماید". این تعریف دقیقاً با تعریف نقش مدیران منابع انسانی در مدیریت استراتژیک شرکت مطابقت دارد. </a:t>
            </a:r>
            <a:endParaRPr lang="fa-IR"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ABDC57CE-CDDD-43A2-9652-88BF13E91086}" type="slidenum">
              <a:rPr lang="en-US" altLang="en-US" smtClean="0"/>
              <a:pPr>
                <a:defRPr/>
              </a:pPr>
              <a:t>18</a:t>
            </a:fld>
            <a:endParaRPr lang="en-US" altLang="en-US" dirty="0"/>
          </a:p>
        </p:txBody>
      </p:sp>
    </p:spTree>
    <p:extLst>
      <p:ext uri="{BB962C8B-B14F-4D97-AF65-F5344CB8AC3E}">
        <p14:creationId xmlns:p14="http://schemas.microsoft.com/office/powerpoint/2010/main" val="14850912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600" dirty="0">
                <a:solidFill>
                  <a:srgbClr val="059397"/>
                </a:solidFill>
                <a:cs typeface="B Zar" panose="00000400000000000000" pitchFamily="2" charset="-78"/>
                <a:sym typeface="Wingdings"/>
              </a:rPr>
              <a:t>Today’s fast changing competitive landscape requires every company to have clearly defined competitive strategy. </a:t>
            </a:r>
            <a:r>
              <a:rPr lang="en-US" sz="1600" kern="1200" baseline="0" dirty="0">
                <a:solidFill>
                  <a:schemeClr val="tx1"/>
                </a:solidFill>
                <a:effectLst/>
                <a:latin typeface="+mn-lt"/>
                <a:ea typeface="+mn-ea"/>
                <a:cs typeface="+mn-cs"/>
              </a:rPr>
              <a:t>Strategies are formulated to create competitive advantage for the company. </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600" kern="1200" dirty="0">
              <a:solidFill>
                <a:srgbClr val="059397"/>
              </a:solidFill>
              <a:effectLst/>
              <a:latin typeface="+mn-lt"/>
              <a:ea typeface="+mn-ea"/>
              <a:cs typeface="B Zar" panose="00000400000000000000" pitchFamily="2" charset="-78"/>
              <a:sym typeface="Wingdings"/>
            </a:endParaRPr>
          </a:p>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Defining a clear strategy for the organization means that it must be defined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formulated so that it could be implemented effectively.</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algn="just" rtl="0"/>
            <a:r>
              <a:rPr lang="en-US" sz="1200" kern="1200" dirty="0">
                <a:solidFill>
                  <a:schemeClr val="tx1"/>
                </a:solidFill>
                <a:effectLst/>
                <a:latin typeface="+mn-lt"/>
                <a:ea typeface="+mn-ea"/>
                <a:cs typeface="+mn-cs"/>
              </a:rPr>
              <a:t>After the definition and formulation of a strategy,</a:t>
            </a:r>
            <a:r>
              <a:rPr lang="en-US" sz="1200" kern="1200" baseline="0" dirty="0">
                <a:solidFill>
                  <a:schemeClr val="tx1"/>
                </a:solidFill>
                <a:effectLst/>
                <a:latin typeface="+mn-lt"/>
                <a:ea typeface="+mn-ea"/>
                <a:cs typeface="+mn-cs"/>
              </a:rPr>
              <a:t> the second big question that the top management of the organization faces, is the effective implementation of the strategy. Generally, it is a market oriented and financially spelled statement and hardly has clear directions for day-to-day implementation. This is the point where human resources management should have a strategic partnership role and be a facilitator for the implementation of strategy.</a:t>
            </a:r>
          </a:p>
          <a:p>
            <a:pPr algn="just" rtl="0"/>
            <a:endParaRPr lang="en-US" sz="1200" kern="1200" baseline="0" dirty="0">
              <a:solidFill>
                <a:schemeClr val="tx1"/>
              </a:solidFill>
              <a:effectLst/>
              <a:latin typeface="+mn-lt"/>
              <a:ea typeface="+mn-ea"/>
              <a:cs typeface="+mn-cs"/>
            </a:endParaRPr>
          </a:p>
          <a:p>
            <a:pPr algn="just" rtl="0"/>
            <a:r>
              <a:rPr lang="en-US" sz="1200" kern="1200" baseline="0" dirty="0">
                <a:solidFill>
                  <a:schemeClr val="tx1"/>
                </a:solidFill>
                <a:effectLst/>
                <a:latin typeface="+mn-lt"/>
                <a:ea typeface="+mn-ea"/>
                <a:cs typeface="+mn-cs"/>
              </a:rPr>
              <a:t>Strategic partnership is about sharing the responsibility of the strategic initiatives and alignment of HR activities with the business strategy. Today this is the prominent task of the HR management of the company. Sometimes it sounds easy to implement Strategic Partnership, but it needs a lot of effort from HR. HR needs to be a facilitator for the implementation of the strategy in the organization to add more value to the organization. Facilitator is explained in Merriam-Webster dictionary as ‘one that helps bring about an outcome (as learning, productivity or communication) by providing indirect or unobtrusive assistance, guidance or supervision’. That is exactly the definition of HR Manager's role in Strategic Management of the company. </a:t>
            </a:r>
          </a:p>
          <a:p>
            <a:pPr algn="l" rtl="0"/>
            <a:endParaRPr lang="en-US" sz="1200" kern="1200" baseline="0" dirty="0">
              <a:solidFill>
                <a:schemeClr val="tx1"/>
              </a:solidFill>
              <a:effectLst/>
              <a:latin typeface="+mn-lt"/>
              <a:ea typeface="+mn-ea"/>
              <a:cs typeface="+mn-cs"/>
            </a:endParaRPr>
          </a:p>
          <a:p>
            <a:pPr algn="l" rtl="0"/>
            <a:endParaRPr lang="en-US"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چشم­انداز رقابتی بازارهای امروزی که به سرعت در حال تغییره، هر شرکتی رو ملزم به اتخاذ استراتژی روشن و دقیق میکنه. تعریف استراتژی روشن و دقیق برای سازمان، به معنیه که استراتژی باید به صورتی تعریف و تنظیم بشه که به بشه اون رو صورت موثر و کارآمد استفاده کرد.</a:t>
            </a:r>
          </a:p>
          <a:p>
            <a:pPr algn="r" rtl="1"/>
            <a:endParaRPr lang="fa-IR"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دومین سوال بزرگ مدیران پس از تنظیم استراتژی، اجرای موثر اونه. بطورکلی اجرای موثر استراتژی، متاثر از بازار مورد نظر و شرایط مالی بوده و به سختی میشه برای اون جهت­گیری­های روزانه روشن تعریف کرد. این همان نکته­ایه</a:t>
            </a:r>
            <a:r>
              <a:rPr lang="fa-IR" sz="1200" kern="1200" baseline="0" dirty="0">
                <a:solidFill>
                  <a:schemeClr val="tx1"/>
                </a:solidFill>
                <a:effectLst/>
                <a:latin typeface="+mn-lt"/>
                <a:ea typeface="+mn-ea"/>
                <a:cs typeface="+mn-cs"/>
              </a:rPr>
              <a:t> </a:t>
            </a:r>
            <a:r>
              <a:rPr lang="fa-IR" sz="1200" kern="1200" dirty="0">
                <a:solidFill>
                  <a:schemeClr val="tx1"/>
                </a:solidFill>
                <a:effectLst/>
                <a:latin typeface="+mn-lt"/>
                <a:ea typeface="+mn-ea"/>
                <a:cs typeface="+mn-cs"/>
              </a:rPr>
              <a:t>که مدیریت منابع انسانی یا (</a:t>
            </a:r>
            <a:r>
              <a:rPr lang="en-US" sz="1200" kern="1200" dirty="0">
                <a:solidFill>
                  <a:schemeClr val="tx1"/>
                </a:solidFill>
                <a:effectLst/>
                <a:latin typeface="+mn-lt"/>
                <a:ea typeface="+mn-ea"/>
                <a:cs typeface="+mn-cs"/>
              </a:rPr>
              <a:t>HR Management</a:t>
            </a:r>
            <a:r>
              <a:rPr lang="fa-IR" sz="1200" kern="1200" dirty="0">
                <a:solidFill>
                  <a:schemeClr val="tx1"/>
                </a:solidFill>
                <a:effectLst/>
                <a:latin typeface="+mn-lt"/>
                <a:ea typeface="+mn-ea"/>
                <a:cs typeface="+mn-cs"/>
              </a:rPr>
              <a:t>) باید یک مشارکت فعال و استراتژیک داشته و برای بکارگیری استراتژی در سازمان، کمک تسهیل­کننده داشته باشه.</a:t>
            </a:r>
          </a:p>
          <a:p>
            <a:pPr algn="r" rtl="1"/>
            <a:endParaRPr lang="fa-IR" sz="1200" kern="1200" baseline="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مشارکت استراتژیک در باره به اشتراک­گذاری مسئولیت اقدامات استراتژیک در سازمان و تطبیق فعالیت­های منابع انسانی با استراتژی تجاری سازمان بحث می­نماید. فعالیت­های مذکور امروزه از اصلی­ترین وظایف مدیریت منابع انسانی می­باشد. برخی مواقع بکارگیری مشارکت استراتژیک در سازمان ساده به نظر می­رسد، در حالیکه این امر نیاز به تلاش فراوان از سوی منابع انسانی سازمان دارد. منابع انسانی بایستی یک تسهیل کننده برای اجرای استراتژی در سازمان باشد و ارزش افزوده بیشتری برای سازمان ایجاد نماید. عبارت "تسهیل کننده" در دیکشنری مریام-وبستر بدین صورت معنی شده است: "کسی که در ایجاد یک نتیجه (در آموزش، بهره­وری یا ارتباطات) با ارائه کمک­های مستقیم یا پنهان تسهیل نماید". این تعریف دقیقاً با تعریف نقش مدیران منابع انسانی در مدیریت استراتژیک شرکت مطابقت دارد. </a:t>
            </a:r>
            <a:endParaRPr lang="fa-IR"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ABDC57CE-CDDD-43A2-9652-88BF13E91086}" type="slidenum">
              <a:rPr lang="en-US" altLang="en-US" smtClean="0"/>
              <a:pPr>
                <a:defRPr/>
              </a:pPr>
              <a:t>19</a:t>
            </a:fld>
            <a:endParaRPr lang="en-US" altLang="en-US" dirty="0"/>
          </a:p>
        </p:txBody>
      </p:sp>
    </p:spTree>
    <p:extLst>
      <p:ext uri="{BB962C8B-B14F-4D97-AF65-F5344CB8AC3E}">
        <p14:creationId xmlns:p14="http://schemas.microsoft.com/office/powerpoint/2010/main" val="10617974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600" dirty="0">
                <a:solidFill>
                  <a:srgbClr val="059397"/>
                </a:solidFill>
                <a:cs typeface="B Zar" panose="00000400000000000000" pitchFamily="2" charset="-78"/>
                <a:sym typeface="Wingdings"/>
              </a:rPr>
              <a:t>Today’s fast changing competitive landscape requires every company to have clearly defined competitive strategy. </a:t>
            </a:r>
            <a:r>
              <a:rPr lang="en-US" sz="1600" kern="1200" baseline="0" dirty="0">
                <a:solidFill>
                  <a:schemeClr val="tx1"/>
                </a:solidFill>
                <a:effectLst/>
                <a:latin typeface="+mn-lt"/>
                <a:ea typeface="+mn-ea"/>
                <a:cs typeface="+mn-cs"/>
              </a:rPr>
              <a:t>Strategies are formulated to create competitive advantage for the company. </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600" kern="1200" dirty="0">
              <a:solidFill>
                <a:srgbClr val="059397"/>
              </a:solidFill>
              <a:effectLst/>
              <a:latin typeface="+mn-lt"/>
              <a:ea typeface="+mn-ea"/>
              <a:cs typeface="B Zar" panose="00000400000000000000" pitchFamily="2" charset="-78"/>
              <a:sym typeface="Wingdings"/>
            </a:endParaRPr>
          </a:p>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Defining a clear strategy for the organization means that it must be defined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formulated so that it could be implemented effectively.</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algn="just" rtl="0"/>
            <a:r>
              <a:rPr lang="en-US" sz="1200" kern="1200" dirty="0">
                <a:solidFill>
                  <a:schemeClr val="tx1"/>
                </a:solidFill>
                <a:effectLst/>
                <a:latin typeface="+mn-lt"/>
                <a:ea typeface="+mn-ea"/>
                <a:cs typeface="+mn-cs"/>
              </a:rPr>
              <a:t>After the definition and formulation of a strategy,</a:t>
            </a:r>
            <a:r>
              <a:rPr lang="en-US" sz="1200" kern="1200" baseline="0" dirty="0">
                <a:solidFill>
                  <a:schemeClr val="tx1"/>
                </a:solidFill>
                <a:effectLst/>
                <a:latin typeface="+mn-lt"/>
                <a:ea typeface="+mn-ea"/>
                <a:cs typeface="+mn-cs"/>
              </a:rPr>
              <a:t> the second big question that the top management of the organization faces, is the effective implementation of the strategy. Generally, it is a market oriented and financially spelled statement and hardly has clear directions for day-to-day implementation. This is the point where human resources management should have a strategic partnership role and be a facilitator for the implementation of strategy.</a:t>
            </a:r>
          </a:p>
          <a:p>
            <a:pPr algn="just" rtl="0"/>
            <a:endParaRPr lang="en-US" sz="1200" kern="1200" baseline="0" dirty="0">
              <a:solidFill>
                <a:schemeClr val="tx1"/>
              </a:solidFill>
              <a:effectLst/>
              <a:latin typeface="+mn-lt"/>
              <a:ea typeface="+mn-ea"/>
              <a:cs typeface="+mn-cs"/>
            </a:endParaRPr>
          </a:p>
          <a:p>
            <a:pPr algn="just" rtl="0"/>
            <a:r>
              <a:rPr lang="en-US" sz="1200" kern="1200" baseline="0" dirty="0">
                <a:solidFill>
                  <a:schemeClr val="tx1"/>
                </a:solidFill>
                <a:effectLst/>
                <a:latin typeface="+mn-lt"/>
                <a:ea typeface="+mn-ea"/>
                <a:cs typeface="+mn-cs"/>
              </a:rPr>
              <a:t>Strategic partnership is about sharing the responsibility of the strategic initiatives and alignment of HR activities with the business strategy. Today this is the prominent task of the HR management of the company. Sometimes it sounds easy to implement Strategic Partnership, but it needs a lot of effort from HR. HR needs to be a facilitator for the implementation of the strategy in the organization to add more value to the organization. Facilitator is explained in Merriam-Webster dictionary as ‘one that helps bring about an outcome (as learning, productivity or communication) by providing indirect or unobtrusive assistance, guidance or supervision’. That is exactly the definition of HR Manager's role in Strategic Management of the company. </a:t>
            </a:r>
          </a:p>
          <a:p>
            <a:pPr algn="l" rtl="0"/>
            <a:endParaRPr lang="en-US" sz="1200" kern="1200" baseline="0" dirty="0">
              <a:solidFill>
                <a:schemeClr val="tx1"/>
              </a:solidFill>
              <a:effectLst/>
              <a:latin typeface="+mn-lt"/>
              <a:ea typeface="+mn-ea"/>
              <a:cs typeface="+mn-cs"/>
            </a:endParaRPr>
          </a:p>
          <a:p>
            <a:pPr algn="l" rtl="0"/>
            <a:endParaRPr lang="en-US"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چشم­انداز رقابتی بازارهای امروزی که به سرعت در حال تغییره، هر شرکتی رو ملزم به اتخاذ استراتژی روشن و دقیق میکنه. تعریف استراتژی روشن و دقیق برای سازمان، به معنیه که استراتژی باید به صورتی تعریف و تنظیم بشه که به بشه اون رو صورت موثر و کارآمد استفاده کرد.</a:t>
            </a:r>
          </a:p>
          <a:p>
            <a:pPr algn="r" rtl="1"/>
            <a:endParaRPr lang="fa-IR"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دومین سوال بزرگ مدیران پس از تنظیم استراتژی، اجرای موثر اونه. بطورکلی اجرای موثر استراتژی، متاثر از بازار مورد نظر و شرایط مالی بوده و به سختی میشه برای اون جهت­گیری­های روزانه روشن تعریف کرد. این همان نکته­ایه</a:t>
            </a:r>
            <a:r>
              <a:rPr lang="fa-IR" sz="1200" kern="1200" baseline="0" dirty="0">
                <a:solidFill>
                  <a:schemeClr val="tx1"/>
                </a:solidFill>
                <a:effectLst/>
                <a:latin typeface="+mn-lt"/>
                <a:ea typeface="+mn-ea"/>
                <a:cs typeface="+mn-cs"/>
              </a:rPr>
              <a:t> </a:t>
            </a:r>
            <a:r>
              <a:rPr lang="fa-IR" sz="1200" kern="1200" dirty="0">
                <a:solidFill>
                  <a:schemeClr val="tx1"/>
                </a:solidFill>
                <a:effectLst/>
                <a:latin typeface="+mn-lt"/>
                <a:ea typeface="+mn-ea"/>
                <a:cs typeface="+mn-cs"/>
              </a:rPr>
              <a:t>که مدیریت منابع انسانی یا (</a:t>
            </a:r>
            <a:r>
              <a:rPr lang="en-US" sz="1200" kern="1200" dirty="0">
                <a:solidFill>
                  <a:schemeClr val="tx1"/>
                </a:solidFill>
                <a:effectLst/>
                <a:latin typeface="+mn-lt"/>
                <a:ea typeface="+mn-ea"/>
                <a:cs typeface="+mn-cs"/>
              </a:rPr>
              <a:t>HR Management</a:t>
            </a:r>
            <a:r>
              <a:rPr lang="fa-IR" sz="1200" kern="1200" dirty="0">
                <a:solidFill>
                  <a:schemeClr val="tx1"/>
                </a:solidFill>
                <a:effectLst/>
                <a:latin typeface="+mn-lt"/>
                <a:ea typeface="+mn-ea"/>
                <a:cs typeface="+mn-cs"/>
              </a:rPr>
              <a:t>) باید یک مشارکت فعال و استراتژیک داشته و برای بکارگیری استراتژی در سازمان، کمک تسهیل­کننده داشته باشه.</a:t>
            </a:r>
          </a:p>
          <a:p>
            <a:pPr algn="r" rtl="1"/>
            <a:endParaRPr lang="fa-IR" sz="1200" kern="1200" baseline="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مشارکت استراتژیک در باره به اشتراک­گذاری مسئولیت اقدامات استراتژیک در سازمان و تطبیق فعالیت­های منابع انسانی با استراتژی تجاری سازمان بحث می­نماید. فعالیت­های مذکور امروزه از اصلی­ترین وظایف مدیریت منابع انسانی می­باشد. برخی مواقع بکارگیری مشارکت استراتژیک در سازمان ساده به نظر می­رسد، در حالیکه این امر نیاز به تلاش فراوان از سوی منابع انسانی سازمان دارد. منابع انسانی بایستی یک تسهیل کننده برای اجرای استراتژی در سازمان باشد و ارزش افزوده بیشتری برای سازمان ایجاد نماید. عبارت "تسهیل کننده" در دیکشنری مریام-وبستر بدین صورت معنی شده است: "کسی که در ایجاد یک نتیجه (در آموزش، بهره­وری یا ارتباطات) با ارائه کمک­های مستقیم یا پنهان تسهیل نماید". این تعریف دقیقاً با تعریف نقش مدیران منابع انسانی در مدیریت استراتژیک شرکت مطابقت دارد. </a:t>
            </a:r>
            <a:endParaRPr lang="fa-IR"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ABDC57CE-CDDD-43A2-9652-88BF13E91086}" type="slidenum">
              <a:rPr lang="en-US" altLang="en-US" smtClean="0"/>
              <a:pPr>
                <a:defRPr/>
              </a:pPr>
              <a:t>2</a:t>
            </a:fld>
            <a:endParaRPr lang="en-US" altLang="en-US" dirty="0"/>
          </a:p>
        </p:txBody>
      </p:sp>
    </p:spTree>
    <p:extLst>
      <p:ext uri="{BB962C8B-B14F-4D97-AF65-F5344CB8AC3E}">
        <p14:creationId xmlns:p14="http://schemas.microsoft.com/office/powerpoint/2010/main" val="3966422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600" dirty="0">
                <a:solidFill>
                  <a:srgbClr val="059397"/>
                </a:solidFill>
                <a:cs typeface="B Zar" panose="00000400000000000000" pitchFamily="2" charset="-78"/>
                <a:sym typeface="Wingdings"/>
              </a:rPr>
              <a:t>Today’s fast changing competitive landscape requires every company to have clearly defined competitive strategy. </a:t>
            </a:r>
            <a:r>
              <a:rPr lang="en-US" sz="1600" kern="1200" baseline="0" dirty="0">
                <a:solidFill>
                  <a:schemeClr val="tx1"/>
                </a:solidFill>
                <a:effectLst/>
                <a:latin typeface="+mn-lt"/>
                <a:ea typeface="+mn-ea"/>
                <a:cs typeface="+mn-cs"/>
              </a:rPr>
              <a:t>Strategies are formulated to create competitive advantage for the company. </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600" kern="1200" dirty="0">
              <a:solidFill>
                <a:srgbClr val="059397"/>
              </a:solidFill>
              <a:effectLst/>
              <a:latin typeface="+mn-lt"/>
              <a:ea typeface="+mn-ea"/>
              <a:cs typeface="B Zar" panose="00000400000000000000" pitchFamily="2" charset="-78"/>
              <a:sym typeface="Wingdings"/>
            </a:endParaRPr>
          </a:p>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Defining a clear strategy for the organization means that it must be defined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formulated so that it could be implemented effectively.</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algn="just" rtl="0"/>
            <a:r>
              <a:rPr lang="en-US" sz="1200" kern="1200" dirty="0">
                <a:solidFill>
                  <a:schemeClr val="tx1"/>
                </a:solidFill>
                <a:effectLst/>
                <a:latin typeface="+mn-lt"/>
                <a:ea typeface="+mn-ea"/>
                <a:cs typeface="+mn-cs"/>
              </a:rPr>
              <a:t>After the definition and formulation of a strategy,</a:t>
            </a:r>
            <a:r>
              <a:rPr lang="en-US" sz="1200" kern="1200" baseline="0" dirty="0">
                <a:solidFill>
                  <a:schemeClr val="tx1"/>
                </a:solidFill>
                <a:effectLst/>
                <a:latin typeface="+mn-lt"/>
                <a:ea typeface="+mn-ea"/>
                <a:cs typeface="+mn-cs"/>
              </a:rPr>
              <a:t> the second big question that the top management of the organization faces, is the effective implementation of the strategy. Generally, it is a market oriented and financially spelled statement and hardly has clear directions for day-to-day implementation. This is the point where human resources management should have a strategic partnership role and be a facilitator for the implementation of strategy.</a:t>
            </a:r>
          </a:p>
          <a:p>
            <a:pPr algn="just" rtl="0"/>
            <a:endParaRPr lang="en-US" sz="1200" kern="1200" baseline="0" dirty="0">
              <a:solidFill>
                <a:schemeClr val="tx1"/>
              </a:solidFill>
              <a:effectLst/>
              <a:latin typeface="+mn-lt"/>
              <a:ea typeface="+mn-ea"/>
              <a:cs typeface="+mn-cs"/>
            </a:endParaRPr>
          </a:p>
          <a:p>
            <a:pPr algn="just" rtl="0"/>
            <a:r>
              <a:rPr lang="en-US" sz="1200" kern="1200" baseline="0" dirty="0">
                <a:solidFill>
                  <a:schemeClr val="tx1"/>
                </a:solidFill>
                <a:effectLst/>
                <a:latin typeface="+mn-lt"/>
                <a:ea typeface="+mn-ea"/>
                <a:cs typeface="+mn-cs"/>
              </a:rPr>
              <a:t>Strategic partnership is about sharing the responsibility of the strategic initiatives and alignment of HR activities with the business strategy. Today this is the prominent task of the HR management of the company. Sometimes it sounds easy to implement Strategic Partnership, but it needs a lot of effort from HR. HR needs to be a facilitator for the implementation of the strategy in the organization to add more value to the organization. Facilitator is explained in Merriam-Webster dictionary as ‘one that helps bring about an outcome (as learning, productivity or communication) by providing indirect or unobtrusive assistance, guidance or supervision’. That is exactly the definition of HR Manager's role in Strategic Management of the company. </a:t>
            </a:r>
          </a:p>
          <a:p>
            <a:pPr algn="l" rtl="0"/>
            <a:endParaRPr lang="en-US" sz="1200" kern="1200" baseline="0" dirty="0">
              <a:solidFill>
                <a:schemeClr val="tx1"/>
              </a:solidFill>
              <a:effectLst/>
              <a:latin typeface="+mn-lt"/>
              <a:ea typeface="+mn-ea"/>
              <a:cs typeface="+mn-cs"/>
            </a:endParaRPr>
          </a:p>
          <a:p>
            <a:pPr algn="l" rtl="0"/>
            <a:endParaRPr lang="en-US"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چشم­انداز رقابتی بازارهای امروزی که به سرعت در حال تغییره، هر شرکتی رو ملزم به اتخاذ استراتژی روشن و دقیق میکنه. تعریف استراتژی روشن و دقیق برای سازمان، به معنیه که استراتژی باید به صورتی تعریف و تنظیم بشه که به بشه اون رو صورت موثر و کارآمد استفاده کرد.</a:t>
            </a:r>
          </a:p>
          <a:p>
            <a:pPr algn="r" rtl="1"/>
            <a:endParaRPr lang="fa-IR"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دومین سوال بزرگ مدیران پس از تنظیم استراتژی، اجرای موثر اونه. بطورکلی اجرای موثر استراتژی، متاثر از بازار مورد نظر و شرایط مالی بوده و به سختی میشه برای اون جهت­گیری­های روزانه روشن تعریف کرد. این همان نکته­ایه</a:t>
            </a:r>
            <a:r>
              <a:rPr lang="fa-IR" sz="1200" kern="1200" baseline="0" dirty="0">
                <a:solidFill>
                  <a:schemeClr val="tx1"/>
                </a:solidFill>
                <a:effectLst/>
                <a:latin typeface="+mn-lt"/>
                <a:ea typeface="+mn-ea"/>
                <a:cs typeface="+mn-cs"/>
              </a:rPr>
              <a:t> </a:t>
            </a:r>
            <a:r>
              <a:rPr lang="fa-IR" sz="1200" kern="1200" dirty="0">
                <a:solidFill>
                  <a:schemeClr val="tx1"/>
                </a:solidFill>
                <a:effectLst/>
                <a:latin typeface="+mn-lt"/>
                <a:ea typeface="+mn-ea"/>
                <a:cs typeface="+mn-cs"/>
              </a:rPr>
              <a:t>که مدیریت منابع انسانی یا (</a:t>
            </a:r>
            <a:r>
              <a:rPr lang="en-US" sz="1200" kern="1200" dirty="0">
                <a:solidFill>
                  <a:schemeClr val="tx1"/>
                </a:solidFill>
                <a:effectLst/>
                <a:latin typeface="+mn-lt"/>
                <a:ea typeface="+mn-ea"/>
                <a:cs typeface="+mn-cs"/>
              </a:rPr>
              <a:t>HR Management</a:t>
            </a:r>
            <a:r>
              <a:rPr lang="fa-IR" sz="1200" kern="1200" dirty="0">
                <a:solidFill>
                  <a:schemeClr val="tx1"/>
                </a:solidFill>
                <a:effectLst/>
                <a:latin typeface="+mn-lt"/>
                <a:ea typeface="+mn-ea"/>
                <a:cs typeface="+mn-cs"/>
              </a:rPr>
              <a:t>) باید یک مشارکت فعال و استراتژیک داشته و برای بکارگیری استراتژی در سازمان، کمک تسهیل­کننده داشته باشه.</a:t>
            </a:r>
          </a:p>
          <a:p>
            <a:pPr algn="r" rtl="1"/>
            <a:endParaRPr lang="fa-IR" sz="1200" kern="1200" baseline="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مشارکت استراتژیک در باره به اشتراک­گذاری مسئولیت اقدامات استراتژیک در سازمان و تطبیق فعالیت­های منابع انسانی با استراتژی تجاری سازمان بحث می­نماید. فعالیت­های مذکور امروزه از اصلی­ترین وظایف مدیریت منابع انسانی می­باشد. برخی مواقع بکارگیری مشارکت استراتژیک در سازمان ساده به نظر می­رسد، در حالیکه این امر نیاز به تلاش فراوان از سوی منابع انسانی سازمان دارد. منابع انسانی بایستی یک تسهیل کننده برای اجرای استراتژی در سازمان باشد و ارزش افزوده بیشتری برای سازمان ایجاد نماید. عبارت "تسهیل کننده" در دیکشنری مریام-وبستر بدین صورت معنی شده است: "کسی که در ایجاد یک نتیجه (در آموزش، بهره­وری یا ارتباطات) با ارائه کمک­های مستقیم یا پنهان تسهیل نماید". این تعریف دقیقاً با تعریف نقش مدیران منابع انسانی در مدیریت استراتژیک شرکت مطابقت دارد. </a:t>
            </a:r>
            <a:endParaRPr lang="fa-IR"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ABDC57CE-CDDD-43A2-9652-88BF13E91086}" type="slidenum">
              <a:rPr lang="en-US" altLang="en-US" smtClean="0"/>
              <a:pPr>
                <a:defRPr/>
              </a:pPr>
              <a:t>20</a:t>
            </a:fld>
            <a:endParaRPr lang="en-US" altLang="en-US" dirty="0"/>
          </a:p>
        </p:txBody>
      </p:sp>
    </p:spTree>
    <p:extLst>
      <p:ext uri="{BB962C8B-B14F-4D97-AF65-F5344CB8AC3E}">
        <p14:creationId xmlns:p14="http://schemas.microsoft.com/office/powerpoint/2010/main" val="42442950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In the name of God</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Hello and welcome to dear audiences and professor ……….</a:t>
            </a:r>
          </a:p>
          <a:p>
            <a:pPr marL="0" marR="0" indent="0" algn="r"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marL="0" marR="0" indent="0" algn="r" defTabSz="914400" rtl="0" eaLnBrk="0" fontAlgn="base" latinLnBrk="0" hangingPunct="0">
              <a:lnSpc>
                <a:spcPct val="100000"/>
              </a:lnSpc>
              <a:spcBef>
                <a:spcPct val="30000"/>
              </a:spcBef>
              <a:spcAft>
                <a:spcPct val="0"/>
              </a:spcAft>
              <a:buClrTx/>
              <a:buSzTx/>
              <a:buFontTx/>
              <a:buNone/>
              <a:tabLst/>
              <a:defRPr/>
            </a:pPr>
            <a:r>
              <a:rPr lang="fa-IR" sz="1200" kern="1200" dirty="0">
                <a:solidFill>
                  <a:schemeClr val="tx1"/>
                </a:solidFill>
                <a:effectLst/>
                <a:latin typeface="+mn-lt"/>
                <a:ea typeface="+mn-ea"/>
                <a:cs typeface="+mn-cs"/>
              </a:rPr>
              <a:t>به نامه خدا</a:t>
            </a:r>
            <a:endParaRPr lang="en-US" sz="1200" kern="1200" dirty="0">
              <a:solidFill>
                <a:schemeClr val="tx1"/>
              </a:solidFill>
              <a:effectLst/>
              <a:latin typeface="+mn-lt"/>
              <a:ea typeface="+mn-ea"/>
              <a:cs typeface="+mn-cs"/>
            </a:endParaRPr>
          </a:p>
          <a:p>
            <a:pPr algn="r" rtl="0"/>
            <a:r>
              <a:rPr lang="fa-IR" dirty="0"/>
              <a:t>عرض</a:t>
            </a:r>
            <a:r>
              <a:rPr lang="fa-IR" baseline="0" dirty="0"/>
              <a:t> سلام و خیرمقدم دارم خدمت استاد گرامی و حضار محترم</a:t>
            </a:r>
            <a:endParaRPr lang="en-US" dirty="0"/>
          </a:p>
        </p:txBody>
      </p:sp>
      <p:sp>
        <p:nvSpPr>
          <p:cNvPr id="4" name="Slide Number Placeholder 3"/>
          <p:cNvSpPr>
            <a:spLocks noGrp="1"/>
          </p:cNvSpPr>
          <p:nvPr>
            <p:ph type="sldNum" sz="quarter" idx="10"/>
          </p:nvPr>
        </p:nvSpPr>
        <p:spPr/>
        <p:txBody>
          <a:bodyPr/>
          <a:lstStyle/>
          <a:p>
            <a:pPr>
              <a:defRPr/>
            </a:pPr>
            <a:fld id="{ABDC57CE-CDDD-43A2-9652-88BF13E91086}" type="slidenum">
              <a:rPr lang="en-US" altLang="en-US" smtClean="0"/>
              <a:pPr>
                <a:defRPr/>
              </a:pPr>
              <a:t>21</a:t>
            </a:fld>
            <a:endParaRPr lang="en-US" altLang="en-US" dirty="0"/>
          </a:p>
        </p:txBody>
      </p:sp>
    </p:spTree>
    <p:extLst>
      <p:ext uri="{BB962C8B-B14F-4D97-AF65-F5344CB8AC3E}">
        <p14:creationId xmlns:p14="http://schemas.microsoft.com/office/powerpoint/2010/main" val="6104520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600" dirty="0">
                <a:solidFill>
                  <a:srgbClr val="059397"/>
                </a:solidFill>
                <a:cs typeface="B Zar" panose="00000400000000000000" pitchFamily="2" charset="-78"/>
                <a:sym typeface="Wingdings"/>
              </a:rPr>
              <a:t>Today’s fast changing competitive landscape requires every company to have clearly defined competitive strategy. </a:t>
            </a:r>
            <a:r>
              <a:rPr lang="en-US" sz="1600" kern="1200" baseline="0" dirty="0">
                <a:solidFill>
                  <a:schemeClr val="tx1"/>
                </a:solidFill>
                <a:effectLst/>
                <a:latin typeface="+mn-lt"/>
                <a:ea typeface="+mn-ea"/>
                <a:cs typeface="+mn-cs"/>
              </a:rPr>
              <a:t>Strategies are formulated to create competitive advantage for the company. </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600" kern="1200" dirty="0">
              <a:solidFill>
                <a:srgbClr val="059397"/>
              </a:solidFill>
              <a:effectLst/>
              <a:latin typeface="+mn-lt"/>
              <a:ea typeface="+mn-ea"/>
              <a:cs typeface="B Zar" panose="00000400000000000000" pitchFamily="2" charset="-78"/>
              <a:sym typeface="Wingdings"/>
            </a:endParaRPr>
          </a:p>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Defining a clear strategy for the organization means that it must be defined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formulated so that it could be implemented effectively.</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algn="just" rtl="0"/>
            <a:r>
              <a:rPr lang="en-US" sz="1200" kern="1200" dirty="0">
                <a:solidFill>
                  <a:schemeClr val="tx1"/>
                </a:solidFill>
                <a:effectLst/>
                <a:latin typeface="+mn-lt"/>
                <a:ea typeface="+mn-ea"/>
                <a:cs typeface="+mn-cs"/>
              </a:rPr>
              <a:t>After the definition and formulation of a strategy,</a:t>
            </a:r>
            <a:r>
              <a:rPr lang="en-US" sz="1200" kern="1200" baseline="0" dirty="0">
                <a:solidFill>
                  <a:schemeClr val="tx1"/>
                </a:solidFill>
                <a:effectLst/>
                <a:latin typeface="+mn-lt"/>
                <a:ea typeface="+mn-ea"/>
                <a:cs typeface="+mn-cs"/>
              </a:rPr>
              <a:t> the second big question that the top management of the organization faces, is the effective implementation of the strategy. Generally, it is a market oriented and financially spelled statement and hardly has clear directions for day-to-day implementation. This is the point where human resources management should have a strategic partnership role and be a facilitator for the implementation of strategy.</a:t>
            </a:r>
          </a:p>
          <a:p>
            <a:pPr algn="just" rtl="0"/>
            <a:endParaRPr lang="en-US" sz="1200" kern="1200" baseline="0" dirty="0">
              <a:solidFill>
                <a:schemeClr val="tx1"/>
              </a:solidFill>
              <a:effectLst/>
              <a:latin typeface="+mn-lt"/>
              <a:ea typeface="+mn-ea"/>
              <a:cs typeface="+mn-cs"/>
            </a:endParaRPr>
          </a:p>
          <a:p>
            <a:pPr algn="just" rtl="0"/>
            <a:r>
              <a:rPr lang="en-US" sz="1200" kern="1200" baseline="0" dirty="0">
                <a:solidFill>
                  <a:schemeClr val="tx1"/>
                </a:solidFill>
                <a:effectLst/>
                <a:latin typeface="+mn-lt"/>
                <a:ea typeface="+mn-ea"/>
                <a:cs typeface="+mn-cs"/>
              </a:rPr>
              <a:t>Strategic partnership is about sharing the responsibility of the strategic initiatives and alignment of HR activities with the business strategy. Today this is the prominent task of the HR management of the company. Sometimes it sounds easy to implement Strategic Partnership, but it needs a lot of effort from HR. HR needs to be a facilitator for the implementation of the strategy in the organization to add more value to the organization. Facilitator is explained in Merriam-Webster dictionary as ‘one that helps bring about an outcome (as learning, productivity or communication) by providing indirect or unobtrusive assistance, guidance or supervision’. That is exactly the definition of HR Manager's role in Strategic Management of the company. </a:t>
            </a:r>
          </a:p>
          <a:p>
            <a:pPr algn="l" rtl="0"/>
            <a:endParaRPr lang="en-US" sz="1200" kern="1200" baseline="0" dirty="0">
              <a:solidFill>
                <a:schemeClr val="tx1"/>
              </a:solidFill>
              <a:effectLst/>
              <a:latin typeface="+mn-lt"/>
              <a:ea typeface="+mn-ea"/>
              <a:cs typeface="+mn-cs"/>
            </a:endParaRPr>
          </a:p>
          <a:p>
            <a:pPr algn="l" rtl="0"/>
            <a:endParaRPr lang="en-US"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چشم­انداز رقابتی بازارهای امروزی که به سرعت در حال تغییره، هر شرکتی رو ملزم به اتخاذ استراتژی روشن و دقیق میکنه. تعریف استراتژی روشن و دقیق برای سازمان، به معنیه که استراتژی باید به صورتی تعریف و تنظیم بشه که به بشه اون رو صورت موثر و کارآمد استفاده کرد.</a:t>
            </a:r>
          </a:p>
          <a:p>
            <a:pPr algn="r" rtl="1"/>
            <a:endParaRPr lang="fa-IR"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دومین سوال بزرگ مدیران پس از تنظیم استراتژی، اجرای موثر اونه. بطورکلی اجرای موثر استراتژی، متاثر از بازار مورد نظر و شرایط مالی بوده و به سختی میشه برای اون جهت­گیری­های روزانه روشن تعریف کرد. این همان نکته­ایه</a:t>
            </a:r>
            <a:r>
              <a:rPr lang="fa-IR" sz="1200" kern="1200" baseline="0" dirty="0">
                <a:solidFill>
                  <a:schemeClr val="tx1"/>
                </a:solidFill>
                <a:effectLst/>
                <a:latin typeface="+mn-lt"/>
                <a:ea typeface="+mn-ea"/>
                <a:cs typeface="+mn-cs"/>
              </a:rPr>
              <a:t> </a:t>
            </a:r>
            <a:r>
              <a:rPr lang="fa-IR" sz="1200" kern="1200" dirty="0">
                <a:solidFill>
                  <a:schemeClr val="tx1"/>
                </a:solidFill>
                <a:effectLst/>
                <a:latin typeface="+mn-lt"/>
                <a:ea typeface="+mn-ea"/>
                <a:cs typeface="+mn-cs"/>
              </a:rPr>
              <a:t>که مدیریت منابع انسانی یا (</a:t>
            </a:r>
            <a:r>
              <a:rPr lang="en-US" sz="1200" kern="1200" dirty="0">
                <a:solidFill>
                  <a:schemeClr val="tx1"/>
                </a:solidFill>
                <a:effectLst/>
                <a:latin typeface="+mn-lt"/>
                <a:ea typeface="+mn-ea"/>
                <a:cs typeface="+mn-cs"/>
              </a:rPr>
              <a:t>HR Management</a:t>
            </a:r>
            <a:r>
              <a:rPr lang="fa-IR" sz="1200" kern="1200" dirty="0">
                <a:solidFill>
                  <a:schemeClr val="tx1"/>
                </a:solidFill>
                <a:effectLst/>
                <a:latin typeface="+mn-lt"/>
                <a:ea typeface="+mn-ea"/>
                <a:cs typeface="+mn-cs"/>
              </a:rPr>
              <a:t>) باید یک مشارکت فعال و استراتژیک داشته و برای بکارگیری استراتژی در سازمان، کمک تسهیل­کننده داشته باشه.</a:t>
            </a:r>
          </a:p>
          <a:p>
            <a:pPr algn="r" rtl="1"/>
            <a:endParaRPr lang="fa-IR" sz="1200" kern="1200" baseline="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مشارکت استراتژیک در باره به اشتراک­گذاری مسئولیت اقدامات استراتژیک در سازمان و تطبیق فعالیت­های منابع انسانی با استراتژی تجاری سازمان بحث می­نماید. فعالیت­های مذکور امروزه از اصلی­ترین وظایف مدیریت منابع انسانی می­باشد. برخی مواقع بکارگیری مشارکت استراتژیک در سازمان ساده به نظر می­رسد، در حالیکه این امر نیاز به تلاش فراوان از سوی منابع انسانی سازمان دارد. منابع انسانی بایستی یک تسهیل کننده برای اجرای استراتژی در سازمان باشد و ارزش افزوده بیشتری برای سازمان ایجاد نماید. عبارت "تسهیل کننده" در دیکشنری مریام-وبستر بدین صورت معنی شده است: "کسی که در ایجاد یک نتیجه (در آموزش، بهره­وری یا ارتباطات) با ارائه کمک­های مستقیم یا پنهان تسهیل نماید". این تعریف دقیقاً با تعریف نقش مدیران منابع انسانی در مدیریت استراتژیک شرکت مطابقت دارد. </a:t>
            </a:r>
            <a:endParaRPr lang="fa-IR"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ABDC57CE-CDDD-43A2-9652-88BF13E91086}" type="slidenum">
              <a:rPr lang="en-US" altLang="en-US" smtClean="0"/>
              <a:pPr>
                <a:defRPr/>
              </a:pPr>
              <a:t>3</a:t>
            </a:fld>
            <a:endParaRPr lang="en-US" altLang="en-US" dirty="0"/>
          </a:p>
        </p:txBody>
      </p:sp>
    </p:spTree>
    <p:extLst>
      <p:ext uri="{BB962C8B-B14F-4D97-AF65-F5344CB8AC3E}">
        <p14:creationId xmlns:p14="http://schemas.microsoft.com/office/powerpoint/2010/main" val="22782831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600" dirty="0">
                <a:solidFill>
                  <a:srgbClr val="059397"/>
                </a:solidFill>
                <a:cs typeface="B Zar" panose="00000400000000000000" pitchFamily="2" charset="-78"/>
                <a:sym typeface="Wingdings"/>
              </a:rPr>
              <a:t>Today’s fast changing competitive landscape requires every company to have clearly defined competitive strategy. </a:t>
            </a:r>
            <a:r>
              <a:rPr lang="en-US" sz="1600" kern="1200" baseline="0" dirty="0">
                <a:solidFill>
                  <a:schemeClr val="tx1"/>
                </a:solidFill>
                <a:effectLst/>
                <a:latin typeface="+mn-lt"/>
                <a:ea typeface="+mn-ea"/>
                <a:cs typeface="+mn-cs"/>
              </a:rPr>
              <a:t>Strategies are formulated to create competitive advantage for the company. </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600" kern="1200" dirty="0">
              <a:solidFill>
                <a:srgbClr val="059397"/>
              </a:solidFill>
              <a:effectLst/>
              <a:latin typeface="+mn-lt"/>
              <a:ea typeface="+mn-ea"/>
              <a:cs typeface="B Zar" panose="00000400000000000000" pitchFamily="2" charset="-78"/>
              <a:sym typeface="Wingdings"/>
            </a:endParaRPr>
          </a:p>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Defining a clear strategy for the organization means that it must be defined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formulated so that it could be implemented effectively.</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algn="just" rtl="0"/>
            <a:r>
              <a:rPr lang="en-US" sz="1200" kern="1200" dirty="0">
                <a:solidFill>
                  <a:schemeClr val="tx1"/>
                </a:solidFill>
                <a:effectLst/>
                <a:latin typeface="+mn-lt"/>
                <a:ea typeface="+mn-ea"/>
                <a:cs typeface="+mn-cs"/>
              </a:rPr>
              <a:t>After the definition and formulation of a strategy,</a:t>
            </a:r>
            <a:r>
              <a:rPr lang="en-US" sz="1200" kern="1200" baseline="0" dirty="0">
                <a:solidFill>
                  <a:schemeClr val="tx1"/>
                </a:solidFill>
                <a:effectLst/>
                <a:latin typeface="+mn-lt"/>
                <a:ea typeface="+mn-ea"/>
                <a:cs typeface="+mn-cs"/>
              </a:rPr>
              <a:t> the second big question that the top management of the organization faces, is the effective implementation of the strategy. Generally, it is a market oriented and financially spelled statement and hardly has clear directions for day-to-day implementation. This is the point where human resources management should have a strategic partnership role and be a facilitator for the implementation of strategy.</a:t>
            </a:r>
          </a:p>
          <a:p>
            <a:pPr algn="just" rtl="0"/>
            <a:endParaRPr lang="en-US" sz="1200" kern="1200" baseline="0" dirty="0">
              <a:solidFill>
                <a:schemeClr val="tx1"/>
              </a:solidFill>
              <a:effectLst/>
              <a:latin typeface="+mn-lt"/>
              <a:ea typeface="+mn-ea"/>
              <a:cs typeface="+mn-cs"/>
            </a:endParaRPr>
          </a:p>
          <a:p>
            <a:pPr algn="just" rtl="0"/>
            <a:r>
              <a:rPr lang="en-US" sz="1200" kern="1200" baseline="0" dirty="0">
                <a:solidFill>
                  <a:schemeClr val="tx1"/>
                </a:solidFill>
                <a:effectLst/>
                <a:latin typeface="+mn-lt"/>
                <a:ea typeface="+mn-ea"/>
                <a:cs typeface="+mn-cs"/>
              </a:rPr>
              <a:t>Strategic partnership is about sharing the responsibility of the strategic initiatives and alignment of HR activities with the business strategy. Today this is the prominent task of the HR management of the company. Sometimes it sounds easy to implement Strategic Partnership, but it needs a lot of effort from HR. HR needs to be a facilitator for the implementation of the strategy in the organization to add more value to the organization. Facilitator is explained in Merriam-Webster dictionary as ‘one that helps bring about an outcome (as learning, productivity or communication) by providing indirect or unobtrusive assistance, guidance or supervision’. That is exactly the definition of HR Manager's role in Strategic Management of the company. </a:t>
            </a:r>
          </a:p>
          <a:p>
            <a:pPr algn="l" rtl="0"/>
            <a:endParaRPr lang="en-US" sz="1200" kern="1200" baseline="0" dirty="0">
              <a:solidFill>
                <a:schemeClr val="tx1"/>
              </a:solidFill>
              <a:effectLst/>
              <a:latin typeface="+mn-lt"/>
              <a:ea typeface="+mn-ea"/>
              <a:cs typeface="+mn-cs"/>
            </a:endParaRPr>
          </a:p>
          <a:p>
            <a:pPr algn="l" rtl="0"/>
            <a:endParaRPr lang="en-US"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چشم­انداز رقابتی بازارهای امروزی که به سرعت در حال تغییره، هر شرکتی رو ملزم به اتخاذ استراتژی روشن و دقیق میکنه. تعریف استراتژی روشن و دقیق برای سازمان، به معنیه که استراتژی باید به صورتی تعریف و تنظیم بشه که به بشه اون رو صورت موثر و کارآمد استفاده کرد.</a:t>
            </a:r>
          </a:p>
          <a:p>
            <a:pPr algn="r" rtl="1"/>
            <a:endParaRPr lang="fa-IR"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دومین سوال بزرگ مدیران پس از تنظیم استراتژی، اجرای موثر اونه. بطورکلی اجرای موثر استراتژی، متاثر از بازار مورد نظر و شرایط مالی بوده و به سختی میشه برای اون جهت­گیری­های روزانه روشن تعریف کرد. این همان نکته­ایه</a:t>
            </a:r>
            <a:r>
              <a:rPr lang="fa-IR" sz="1200" kern="1200" baseline="0" dirty="0">
                <a:solidFill>
                  <a:schemeClr val="tx1"/>
                </a:solidFill>
                <a:effectLst/>
                <a:latin typeface="+mn-lt"/>
                <a:ea typeface="+mn-ea"/>
                <a:cs typeface="+mn-cs"/>
              </a:rPr>
              <a:t> </a:t>
            </a:r>
            <a:r>
              <a:rPr lang="fa-IR" sz="1200" kern="1200" dirty="0">
                <a:solidFill>
                  <a:schemeClr val="tx1"/>
                </a:solidFill>
                <a:effectLst/>
                <a:latin typeface="+mn-lt"/>
                <a:ea typeface="+mn-ea"/>
                <a:cs typeface="+mn-cs"/>
              </a:rPr>
              <a:t>که مدیریت منابع انسانی یا (</a:t>
            </a:r>
            <a:r>
              <a:rPr lang="en-US" sz="1200" kern="1200" dirty="0">
                <a:solidFill>
                  <a:schemeClr val="tx1"/>
                </a:solidFill>
                <a:effectLst/>
                <a:latin typeface="+mn-lt"/>
                <a:ea typeface="+mn-ea"/>
                <a:cs typeface="+mn-cs"/>
              </a:rPr>
              <a:t>HR Management</a:t>
            </a:r>
            <a:r>
              <a:rPr lang="fa-IR" sz="1200" kern="1200" dirty="0">
                <a:solidFill>
                  <a:schemeClr val="tx1"/>
                </a:solidFill>
                <a:effectLst/>
                <a:latin typeface="+mn-lt"/>
                <a:ea typeface="+mn-ea"/>
                <a:cs typeface="+mn-cs"/>
              </a:rPr>
              <a:t>) باید یک مشارکت فعال و استراتژیک داشته و برای بکارگیری استراتژی در سازمان، کمک تسهیل­کننده داشته باشه.</a:t>
            </a:r>
          </a:p>
          <a:p>
            <a:pPr algn="r" rtl="1"/>
            <a:endParaRPr lang="fa-IR" sz="1200" kern="1200" baseline="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مشارکت استراتژیک در باره به اشتراک­گذاری مسئولیت اقدامات استراتژیک در سازمان و تطبیق فعالیت­های منابع انسانی با استراتژی تجاری سازمان بحث می­نماید. فعالیت­های مذکور امروزه از اصلی­ترین وظایف مدیریت منابع انسانی می­باشد. برخی مواقع بکارگیری مشارکت استراتژیک در سازمان ساده به نظر می­رسد، در حالیکه این امر نیاز به تلاش فراوان از سوی منابع انسانی سازمان دارد. منابع انسانی بایستی یک تسهیل کننده برای اجرای استراتژی در سازمان باشد و ارزش افزوده بیشتری برای سازمان ایجاد نماید. عبارت "تسهیل کننده" در دیکشنری مریام-وبستر بدین صورت معنی شده است: "کسی که در ایجاد یک نتیجه (در آموزش، بهره­وری یا ارتباطات) با ارائه کمک­های مستقیم یا پنهان تسهیل نماید". این تعریف دقیقاً با تعریف نقش مدیران منابع انسانی در مدیریت استراتژیک شرکت مطابقت دارد. </a:t>
            </a:r>
            <a:endParaRPr lang="fa-IR"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ABDC57CE-CDDD-43A2-9652-88BF13E91086}" type="slidenum">
              <a:rPr lang="en-US" altLang="en-US" smtClean="0"/>
              <a:pPr>
                <a:defRPr/>
              </a:pPr>
              <a:t>4</a:t>
            </a:fld>
            <a:endParaRPr lang="en-US" altLang="en-US" dirty="0"/>
          </a:p>
        </p:txBody>
      </p:sp>
    </p:spTree>
    <p:extLst>
      <p:ext uri="{BB962C8B-B14F-4D97-AF65-F5344CB8AC3E}">
        <p14:creationId xmlns:p14="http://schemas.microsoft.com/office/powerpoint/2010/main" val="9248364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600" dirty="0">
                <a:solidFill>
                  <a:srgbClr val="059397"/>
                </a:solidFill>
                <a:cs typeface="B Zar" panose="00000400000000000000" pitchFamily="2" charset="-78"/>
                <a:sym typeface="Wingdings"/>
              </a:rPr>
              <a:t>Today’s fast changing competitive landscape requires every company to have clearly defined competitive strategy. </a:t>
            </a:r>
            <a:r>
              <a:rPr lang="en-US" sz="1600" kern="1200" baseline="0" dirty="0">
                <a:solidFill>
                  <a:schemeClr val="tx1"/>
                </a:solidFill>
                <a:effectLst/>
                <a:latin typeface="+mn-lt"/>
                <a:ea typeface="+mn-ea"/>
                <a:cs typeface="+mn-cs"/>
              </a:rPr>
              <a:t>Strategies are formulated to create competitive advantage for the company. </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600" kern="1200" dirty="0">
              <a:solidFill>
                <a:srgbClr val="059397"/>
              </a:solidFill>
              <a:effectLst/>
              <a:latin typeface="+mn-lt"/>
              <a:ea typeface="+mn-ea"/>
              <a:cs typeface="B Zar" panose="00000400000000000000" pitchFamily="2" charset="-78"/>
              <a:sym typeface="Wingdings"/>
            </a:endParaRPr>
          </a:p>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Defining a clear strategy for the organization means that it must be defined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formulated so that it could be implemented effectively.</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algn="just" rtl="0"/>
            <a:r>
              <a:rPr lang="en-US" sz="1200" kern="1200" dirty="0">
                <a:solidFill>
                  <a:schemeClr val="tx1"/>
                </a:solidFill>
                <a:effectLst/>
                <a:latin typeface="+mn-lt"/>
                <a:ea typeface="+mn-ea"/>
                <a:cs typeface="+mn-cs"/>
              </a:rPr>
              <a:t>After the definition and formulation of a strategy,</a:t>
            </a:r>
            <a:r>
              <a:rPr lang="en-US" sz="1200" kern="1200" baseline="0" dirty="0">
                <a:solidFill>
                  <a:schemeClr val="tx1"/>
                </a:solidFill>
                <a:effectLst/>
                <a:latin typeface="+mn-lt"/>
                <a:ea typeface="+mn-ea"/>
                <a:cs typeface="+mn-cs"/>
              </a:rPr>
              <a:t> the second big question that the top management of the organization faces, is the effective implementation of the strategy. Generally, it is a market oriented and financially spelled statement and hardly has clear directions for day-to-day implementation. This is the point where human resources management should have a strategic partnership role and be a facilitator for the implementation of strategy.</a:t>
            </a:r>
          </a:p>
          <a:p>
            <a:pPr algn="just" rtl="0"/>
            <a:endParaRPr lang="en-US" sz="1200" kern="1200" baseline="0" dirty="0">
              <a:solidFill>
                <a:schemeClr val="tx1"/>
              </a:solidFill>
              <a:effectLst/>
              <a:latin typeface="+mn-lt"/>
              <a:ea typeface="+mn-ea"/>
              <a:cs typeface="+mn-cs"/>
            </a:endParaRPr>
          </a:p>
          <a:p>
            <a:pPr algn="just" rtl="0"/>
            <a:r>
              <a:rPr lang="en-US" sz="1200" kern="1200" baseline="0" dirty="0">
                <a:solidFill>
                  <a:schemeClr val="tx1"/>
                </a:solidFill>
                <a:effectLst/>
                <a:latin typeface="+mn-lt"/>
                <a:ea typeface="+mn-ea"/>
                <a:cs typeface="+mn-cs"/>
              </a:rPr>
              <a:t>Strategic partnership is about sharing the responsibility of the strategic initiatives and alignment of HR activities with the business strategy. Today this is the prominent task of the HR management of the company. Sometimes it sounds easy to implement Strategic Partnership, but it needs a lot of effort from HR. HR needs to be a facilitator for the implementation of the strategy in the organization to add more value to the organization. Facilitator is explained in Merriam-Webster dictionary as ‘one that helps bring about an outcome (as learning, productivity or communication) by providing indirect or unobtrusive assistance, guidance or supervision’. That is exactly the definition of HR Manager's role in Strategic Management of the company. </a:t>
            </a:r>
          </a:p>
          <a:p>
            <a:pPr algn="l" rtl="0"/>
            <a:endParaRPr lang="en-US" sz="1200" kern="1200" baseline="0" dirty="0">
              <a:solidFill>
                <a:schemeClr val="tx1"/>
              </a:solidFill>
              <a:effectLst/>
              <a:latin typeface="+mn-lt"/>
              <a:ea typeface="+mn-ea"/>
              <a:cs typeface="+mn-cs"/>
            </a:endParaRPr>
          </a:p>
          <a:p>
            <a:pPr algn="l" rtl="0"/>
            <a:endParaRPr lang="en-US"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چشم­انداز رقابتی بازارهای امروزی که به سرعت در حال تغییره، هر شرکتی رو ملزم به اتخاذ استراتژی روشن و دقیق میکنه. تعریف استراتژی روشن و دقیق برای سازمان، به معنیه که استراتژی باید به صورتی تعریف و تنظیم بشه که به بشه اون رو صورت موثر و کارآمد استفاده کرد.</a:t>
            </a:r>
          </a:p>
          <a:p>
            <a:pPr algn="r" rtl="1"/>
            <a:endParaRPr lang="fa-IR"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دومین سوال بزرگ مدیران پس از تنظیم استراتژی، اجرای موثر اونه. بطورکلی اجرای موثر استراتژی، متاثر از بازار مورد نظر و شرایط مالی بوده و به سختی میشه برای اون جهت­گیری­های روزانه روشن تعریف کرد. این همان نکته­ایه</a:t>
            </a:r>
            <a:r>
              <a:rPr lang="fa-IR" sz="1200" kern="1200" baseline="0" dirty="0">
                <a:solidFill>
                  <a:schemeClr val="tx1"/>
                </a:solidFill>
                <a:effectLst/>
                <a:latin typeface="+mn-lt"/>
                <a:ea typeface="+mn-ea"/>
                <a:cs typeface="+mn-cs"/>
              </a:rPr>
              <a:t> </a:t>
            </a:r>
            <a:r>
              <a:rPr lang="fa-IR" sz="1200" kern="1200" dirty="0">
                <a:solidFill>
                  <a:schemeClr val="tx1"/>
                </a:solidFill>
                <a:effectLst/>
                <a:latin typeface="+mn-lt"/>
                <a:ea typeface="+mn-ea"/>
                <a:cs typeface="+mn-cs"/>
              </a:rPr>
              <a:t>که مدیریت منابع انسانی یا (</a:t>
            </a:r>
            <a:r>
              <a:rPr lang="en-US" sz="1200" kern="1200" dirty="0">
                <a:solidFill>
                  <a:schemeClr val="tx1"/>
                </a:solidFill>
                <a:effectLst/>
                <a:latin typeface="+mn-lt"/>
                <a:ea typeface="+mn-ea"/>
                <a:cs typeface="+mn-cs"/>
              </a:rPr>
              <a:t>HR Management</a:t>
            </a:r>
            <a:r>
              <a:rPr lang="fa-IR" sz="1200" kern="1200" dirty="0">
                <a:solidFill>
                  <a:schemeClr val="tx1"/>
                </a:solidFill>
                <a:effectLst/>
                <a:latin typeface="+mn-lt"/>
                <a:ea typeface="+mn-ea"/>
                <a:cs typeface="+mn-cs"/>
              </a:rPr>
              <a:t>) باید یک مشارکت فعال و استراتژیک داشته و برای بکارگیری استراتژی در سازمان، کمک تسهیل­کننده داشته باشه.</a:t>
            </a:r>
          </a:p>
          <a:p>
            <a:pPr algn="r" rtl="1"/>
            <a:endParaRPr lang="fa-IR" sz="1200" kern="1200" baseline="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مشارکت استراتژیک در باره به اشتراک­گذاری مسئولیت اقدامات استراتژیک در سازمان و تطبیق فعالیت­های منابع انسانی با استراتژی تجاری سازمان بحث می­نماید. فعالیت­های مذکور امروزه از اصلی­ترین وظایف مدیریت منابع انسانی می­باشد. برخی مواقع بکارگیری مشارکت استراتژیک در سازمان ساده به نظر می­رسد، در حالیکه این امر نیاز به تلاش فراوان از سوی منابع انسانی سازمان دارد. منابع انسانی بایستی یک تسهیل کننده برای اجرای استراتژی در سازمان باشد و ارزش افزوده بیشتری برای سازمان ایجاد نماید. عبارت "تسهیل کننده" در دیکشنری مریام-وبستر بدین صورت معنی شده است: "کسی که در ایجاد یک نتیجه (در آموزش، بهره­وری یا ارتباطات) با ارائه کمک­های مستقیم یا پنهان تسهیل نماید". این تعریف دقیقاً با تعریف نقش مدیران منابع انسانی در مدیریت استراتژیک شرکت مطابقت دارد. </a:t>
            </a:r>
            <a:endParaRPr lang="fa-IR"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ABDC57CE-CDDD-43A2-9652-88BF13E91086}" type="slidenum">
              <a:rPr lang="en-US" altLang="en-US" smtClean="0"/>
              <a:pPr>
                <a:defRPr/>
              </a:pPr>
              <a:t>5</a:t>
            </a:fld>
            <a:endParaRPr lang="en-US" altLang="en-US" dirty="0"/>
          </a:p>
        </p:txBody>
      </p:sp>
    </p:spTree>
    <p:extLst>
      <p:ext uri="{BB962C8B-B14F-4D97-AF65-F5344CB8AC3E}">
        <p14:creationId xmlns:p14="http://schemas.microsoft.com/office/powerpoint/2010/main" val="784967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600" dirty="0">
                <a:solidFill>
                  <a:srgbClr val="059397"/>
                </a:solidFill>
                <a:cs typeface="B Zar" panose="00000400000000000000" pitchFamily="2" charset="-78"/>
                <a:sym typeface="Wingdings"/>
              </a:rPr>
              <a:t>Today’s fast changing competitive landscape requires every company to have clearly defined competitive strategy. </a:t>
            </a:r>
            <a:r>
              <a:rPr lang="en-US" sz="1600" kern="1200" baseline="0" dirty="0">
                <a:solidFill>
                  <a:schemeClr val="tx1"/>
                </a:solidFill>
                <a:effectLst/>
                <a:latin typeface="+mn-lt"/>
                <a:ea typeface="+mn-ea"/>
                <a:cs typeface="+mn-cs"/>
              </a:rPr>
              <a:t>Strategies are formulated to create competitive advantage for the company. </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600" kern="1200" dirty="0">
              <a:solidFill>
                <a:srgbClr val="059397"/>
              </a:solidFill>
              <a:effectLst/>
              <a:latin typeface="+mn-lt"/>
              <a:ea typeface="+mn-ea"/>
              <a:cs typeface="B Zar" panose="00000400000000000000" pitchFamily="2" charset="-78"/>
              <a:sym typeface="Wingdings"/>
            </a:endParaRPr>
          </a:p>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Defining a clear strategy for the organization means that it must be defined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formulated so that it could be implemented effectively.</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algn="just" rtl="0"/>
            <a:r>
              <a:rPr lang="en-US" sz="1200" kern="1200" dirty="0">
                <a:solidFill>
                  <a:schemeClr val="tx1"/>
                </a:solidFill>
                <a:effectLst/>
                <a:latin typeface="+mn-lt"/>
                <a:ea typeface="+mn-ea"/>
                <a:cs typeface="+mn-cs"/>
              </a:rPr>
              <a:t>After the definition and formulation of a strategy,</a:t>
            </a:r>
            <a:r>
              <a:rPr lang="en-US" sz="1200" kern="1200" baseline="0" dirty="0">
                <a:solidFill>
                  <a:schemeClr val="tx1"/>
                </a:solidFill>
                <a:effectLst/>
                <a:latin typeface="+mn-lt"/>
                <a:ea typeface="+mn-ea"/>
                <a:cs typeface="+mn-cs"/>
              </a:rPr>
              <a:t> the second big question that the top management of the organization faces, is the effective implementation of the strategy. Generally, it is a market oriented and financially spelled statement and hardly has clear directions for day-to-day implementation. This is the point where human resources management should have a strategic partnership role and be a facilitator for the implementation of strategy.</a:t>
            </a:r>
          </a:p>
          <a:p>
            <a:pPr algn="just" rtl="0"/>
            <a:endParaRPr lang="en-US" sz="1200" kern="1200" baseline="0" dirty="0">
              <a:solidFill>
                <a:schemeClr val="tx1"/>
              </a:solidFill>
              <a:effectLst/>
              <a:latin typeface="+mn-lt"/>
              <a:ea typeface="+mn-ea"/>
              <a:cs typeface="+mn-cs"/>
            </a:endParaRPr>
          </a:p>
          <a:p>
            <a:pPr algn="just" rtl="0"/>
            <a:r>
              <a:rPr lang="en-US" sz="1200" kern="1200" baseline="0" dirty="0">
                <a:solidFill>
                  <a:schemeClr val="tx1"/>
                </a:solidFill>
                <a:effectLst/>
                <a:latin typeface="+mn-lt"/>
                <a:ea typeface="+mn-ea"/>
                <a:cs typeface="+mn-cs"/>
              </a:rPr>
              <a:t>Strategic partnership is about sharing the responsibility of the strategic initiatives and alignment of HR activities with the business strategy. Today this is the prominent task of the HR management of the company. Sometimes it sounds easy to implement Strategic Partnership, but it needs a lot of effort from HR. HR needs to be a facilitator for the implementation of the strategy in the organization to add more value to the organization. Facilitator is explained in Merriam-Webster dictionary as ‘one that helps bring about an outcome (as learning, productivity or communication) by providing indirect or unobtrusive assistance, guidance or supervision’. That is exactly the definition of HR Manager's role in Strategic Management of the company. </a:t>
            </a:r>
          </a:p>
          <a:p>
            <a:pPr algn="l" rtl="0"/>
            <a:endParaRPr lang="en-US" sz="1200" kern="1200" baseline="0" dirty="0">
              <a:solidFill>
                <a:schemeClr val="tx1"/>
              </a:solidFill>
              <a:effectLst/>
              <a:latin typeface="+mn-lt"/>
              <a:ea typeface="+mn-ea"/>
              <a:cs typeface="+mn-cs"/>
            </a:endParaRPr>
          </a:p>
          <a:p>
            <a:pPr algn="l" rtl="0"/>
            <a:endParaRPr lang="en-US"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چشم­انداز رقابتی بازارهای امروزی که به سرعت در حال تغییره، هر شرکتی رو ملزم به اتخاذ استراتژی روشن و دقیق میکنه. تعریف استراتژی روشن و دقیق برای سازمان، به معنیه که استراتژی باید به صورتی تعریف و تنظیم بشه که به بشه اون رو صورت موثر و کارآمد استفاده کرد.</a:t>
            </a:r>
          </a:p>
          <a:p>
            <a:pPr algn="r" rtl="1"/>
            <a:endParaRPr lang="fa-IR"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دومین سوال بزرگ مدیران پس از تنظیم استراتژی، اجرای موثر اونه. بطورکلی اجرای موثر استراتژی، متاثر از بازار مورد نظر و شرایط مالی بوده و به سختی میشه برای اون جهت­گیری­های روزانه روشن تعریف کرد. این همان نکته­ایه</a:t>
            </a:r>
            <a:r>
              <a:rPr lang="fa-IR" sz="1200" kern="1200" baseline="0" dirty="0">
                <a:solidFill>
                  <a:schemeClr val="tx1"/>
                </a:solidFill>
                <a:effectLst/>
                <a:latin typeface="+mn-lt"/>
                <a:ea typeface="+mn-ea"/>
                <a:cs typeface="+mn-cs"/>
              </a:rPr>
              <a:t> </a:t>
            </a:r>
            <a:r>
              <a:rPr lang="fa-IR" sz="1200" kern="1200" dirty="0">
                <a:solidFill>
                  <a:schemeClr val="tx1"/>
                </a:solidFill>
                <a:effectLst/>
                <a:latin typeface="+mn-lt"/>
                <a:ea typeface="+mn-ea"/>
                <a:cs typeface="+mn-cs"/>
              </a:rPr>
              <a:t>که مدیریت منابع انسانی یا (</a:t>
            </a:r>
            <a:r>
              <a:rPr lang="en-US" sz="1200" kern="1200" dirty="0">
                <a:solidFill>
                  <a:schemeClr val="tx1"/>
                </a:solidFill>
                <a:effectLst/>
                <a:latin typeface="+mn-lt"/>
                <a:ea typeface="+mn-ea"/>
                <a:cs typeface="+mn-cs"/>
              </a:rPr>
              <a:t>HR Management</a:t>
            </a:r>
            <a:r>
              <a:rPr lang="fa-IR" sz="1200" kern="1200" dirty="0">
                <a:solidFill>
                  <a:schemeClr val="tx1"/>
                </a:solidFill>
                <a:effectLst/>
                <a:latin typeface="+mn-lt"/>
                <a:ea typeface="+mn-ea"/>
                <a:cs typeface="+mn-cs"/>
              </a:rPr>
              <a:t>) باید یک مشارکت فعال و استراتژیک داشته و برای بکارگیری استراتژی در سازمان، کمک تسهیل­کننده داشته باشه.</a:t>
            </a:r>
          </a:p>
          <a:p>
            <a:pPr algn="r" rtl="1"/>
            <a:endParaRPr lang="fa-IR" sz="1200" kern="1200" baseline="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مشارکت استراتژیک در باره به اشتراک­گذاری مسئولیت اقدامات استراتژیک در سازمان و تطبیق فعالیت­های منابع انسانی با استراتژی تجاری سازمان بحث می­نماید. فعالیت­های مذکور امروزه از اصلی­ترین وظایف مدیریت منابع انسانی می­باشد. برخی مواقع بکارگیری مشارکت استراتژیک در سازمان ساده به نظر می­رسد، در حالیکه این امر نیاز به تلاش فراوان از سوی منابع انسانی سازمان دارد. منابع انسانی بایستی یک تسهیل کننده برای اجرای استراتژی در سازمان باشد و ارزش افزوده بیشتری برای سازمان ایجاد نماید. عبارت "تسهیل کننده" در دیکشنری مریام-وبستر بدین صورت معنی شده است: "کسی که در ایجاد یک نتیجه (در آموزش، بهره­وری یا ارتباطات) با ارائه کمک­های مستقیم یا پنهان تسهیل نماید". این تعریف دقیقاً با تعریف نقش مدیران منابع انسانی در مدیریت استراتژیک شرکت مطابقت دارد. </a:t>
            </a:r>
            <a:endParaRPr lang="fa-IR"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ABDC57CE-CDDD-43A2-9652-88BF13E91086}" type="slidenum">
              <a:rPr lang="en-US" altLang="en-US" smtClean="0"/>
              <a:pPr>
                <a:defRPr/>
              </a:pPr>
              <a:t>6</a:t>
            </a:fld>
            <a:endParaRPr lang="en-US" altLang="en-US" dirty="0"/>
          </a:p>
        </p:txBody>
      </p:sp>
    </p:spTree>
    <p:extLst>
      <p:ext uri="{BB962C8B-B14F-4D97-AF65-F5344CB8AC3E}">
        <p14:creationId xmlns:p14="http://schemas.microsoft.com/office/powerpoint/2010/main" val="25736252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600" dirty="0">
                <a:solidFill>
                  <a:srgbClr val="059397"/>
                </a:solidFill>
                <a:cs typeface="B Zar" panose="00000400000000000000" pitchFamily="2" charset="-78"/>
                <a:sym typeface="Wingdings"/>
              </a:rPr>
              <a:t>Today’s fast changing competitive landscape requires every company to have clearly defined competitive strategy. </a:t>
            </a:r>
            <a:r>
              <a:rPr lang="en-US" sz="1600" kern="1200" baseline="0" dirty="0">
                <a:solidFill>
                  <a:schemeClr val="tx1"/>
                </a:solidFill>
                <a:effectLst/>
                <a:latin typeface="+mn-lt"/>
                <a:ea typeface="+mn-ea"/>
                <a:cs typeface="+mn-cs"/>
              </a:rPr>
              <a:t>Strategies are formulated to create competitive advantage for the company. </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600" kern="1200" dirty="0">
              <a:solidFill>
                <a:srgbClr val="059397"/>
              </a:solidFill>
              <a:effectLst/>
              <a:latin typeface="+mn-lt"/>
              <a:ea typeface="+mn-ea"/>
              <a:cs typeface="B Zar" panose="00000400000000000000" pitchFamily="2" charset="-78"/>
              <a:sym typeface="Wingdings"/>
            </a:endParaRPr>
          </a:p>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Defining a clear strategy for the organization means that it must be defined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formulated so that it could be implemented effectively.</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algn="just" rtl="0"/>
            <a:r>
              <a:rPr lang="en-US" sz="1200" kern="1200" dirty="0">
                <a:solidFill>
                  <a:schemeClr val="tx1"/>
                </a:solidFill>
                <a:effectLst/>
                <a:latin typeface="+mn-lt"/>
                <a:ea typeface="+mn-ea"/>
                <a:cs typeface="+mn-cs"/>
              </a:rPr>
              <a:t>After the definition and formulation of a strategy,</a:t>
            </a:r>
            <a:r>
              <a:rPr lang="en-US" sz="1200" kern="1200" baseline="0" dirty="0">
                <a:solidFill>
                  <a:schemeClr val="tx1"/>
                </a:solidFill>
                <a:effectLst/>
                <a:latin typeface="+mn-lt"/>
                <a:ea typeface="+mn-ea"/>
                <a:cs typeface="+mn-cs"/>
              </a:rPr>
              <a:t> the second big question that the top management of the organization faces, is the effective implementation of the strategy. Generally, it is a market oriented and financially spelled statement and hardly has clear directions for day-to-day implementation. This is the point where human resources management should have a strategic partnership role and be a facilitator for the implementation of strategy.</a:t>
            </a:r>
          </a:p>
          <a:p>
            <a:pPr algn="just" rtl="0"/>
            <a:endParaRPr lang="en-US" sz="1200" kern="1200" baseline="0" dirty="0">
              <a:solidFill>
                <a:schemeClr val="tx1"/>
              </a:solidFill>
              <a:effectLst/>
              <a:latin typeface="+mn-lt"/>
              <a:ea typeface="+mn-ea"/>
              <a:cs typeface="+mn-cs"/>
            </a:endParaRPr>
          </a:p>
          <a:p>
            <a:pPr algn="just" rtl="0"/>
            <a:r>
              <a:rPr lang="en-US" sz="1200" kern="1200" baseline="0" dirty="0">
                <a:solidFill>
                  <a:schemeClr val="tx1"/>
                </a:solidFill>
                <a:effectLst/>
                <a:latin typeface="+mn-lt"/>
                <a:ea typeface="+mn-ea"/>
                <a:cs typeface="+mn-cs"/>
              </a:rPr>
              <a:t>Strategic partnership is about sharing the responsibility of the strategic initiatives and alignment of HR activities with the business strategy. Today this is the prominent task of the HR management of the company. Sometimes it sounds easy to implement Strategic Partnership, but it needs a lot of effort from HR. HR needs to be a facilitator for the implementation of the strategy in the organization to add more value to the organization. Facilitator is explained in Merriam-Webster dictionary as ‘one that helps bring about an outcome (as learning, productivity or communication) by providing indirect or unobtrusive assistance, guidance or supervision’. That is exactly the definition of HR Manager's role in Strategic Management of the company. </a:t>
            </a:r>
          </a:p>
          <a:p>
            <a:pPr algn="l" rtl="0"/>
            <a:endParaRPr lang="en-US" sz="1200" kern="1200" baseline="0" dirty="0">
              <a:solidFill>
                <a:schemeClr val="tx1"/>
              </a:solidFill>
              <a:effectLst/>
              <a:latin typeface="+mn-lt"/>
              <a:ea typeface="+mn-ea"/>
              <a:cs typeface="+mn-cs"/>
            </a:endParaRPr>
          </a:p>
          <a:p>
            <a:pPr algn="l" rtl="0"/>
            <a:endParaRPr lang="en-US"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چشم­انداز رقابتی بازارهای امروزی که به سرعت در حال تغییره، هر شرکتی رو ملزم به اتخاذ استراتژی روشن و دقیق میکنه. تعریف استراتژی روشن و دقیق برای سازمان، به معنیه که استراتژی باید به صورتی تعریف و تنظیم بشه که به بشه اون رو صورت موثر و کارآمد استفاده کرد.</a:t>
            </a:r>
          </a:p>
          <a:p>
            <a:pPr algn="r" rtl="1"/>
            <a:endParaRPr lang="fa-IR"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دومین سوال بزرگ مدیران پس از تنظیم استراتژی، اجرای موثر اونه. بطورکلی اجرای موثر استراتژی، متاثر از بازار مورد نظر و شرایط مالی بوده و به سختی میشه برای اون جهت­گیری­های روزانه روشن تعریف کرد. این همان نکته­ایه</a:t>
            </a:r>
            <a:r>
              <a:rPr lang="fa-IR" sz="1200" kern="1200" baseline="0" dirty="0">
                <a:solidFill>
                  <a:schemeClr val="tx1"/>
                </a:solidFill>
                <a:effectLst/>
                <a:latin typeface="+mn-lt"/>
                <a:ea typeface="+mn-ea"/>
                <a:cs typeface="+mn-cs"/>
              </a:rPr>
              <a:t> </a:t>
            </a:r>
            <a:r>
              <a:rPr lang="fa-IR" sz="1200" kern="1200" dirty="0">
                <a:solidFill>
                  <a:schemeClr val="tx1"/>
                </a:solidFill>
                <a:effectLst/>
                <a:latin typeface="+mn-lt"/>
                <a:ea typeface="+mn-ea"/>
                <a:cs typeface="+mn-cs"/>
              </a:rPr>
              <a:t>که مدیریت منابع انسانی یا (</a:t>
            </a:r>
            <a:r>
              <a:rPr lang="en-US" sz="1200" kern="1200" dirty="0">
                <a:solidFill>
                  <a:schemeClr val="tx1"/>
                </a:solidFill>
                <a:effectLst/>
                <a:latin typeface="+mn-lt"/>
                <a:ea typeface="+mn-ea"/>
                <a:cs typeface="+mn-cs"/>
              </a:rPr>
              <a:t>HR Management</a:t>
            </a:r>
            <a:r>
              <a:rPr lang="fa-IR" sz="1200" kern="1200" dirty="0">
                <a:solidFill>
                  <a:schemeClr val="tx1"/>
                </a:solidFill>
                <a:effectLst/>
                <a:latin typeface="+mn-lt"/>
                <a:ea typeface="+mn-ea"/>
                <a:cs typeface="+mn-cs"/>
              </a:rPr>
              <a:t>) باید یک مشارکت فعال و استراتژیک داشته و برای بکارگیری استراتژی در سازمان، کمک تسهیل­کننده داشته باشه.</a:t>
            </a:r>
          </a:p>
          <a:p>
            <a:pPr algn="r" rtl="1"/>
            <a:endParaRPr lang="fa-IR" sz="1200" kern="1200" baseline="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مشارکت استراتژیک در باره به اشتراک­گذاری مسئولیت اقدامات استراتژیک در سازمان و تطبیق فعالیت­های منابع انسانی با استراتژی تجاری سازمان بحث می­نماید. فعالیت­های مذکور امروزه از اصلی­ترین وظایف مدیریت منابع انسانی می­باشد. برخی مواقع بکارگیری مشارکت استراتژیک در سازمان ساده به نظر می­رسد، در حالیکه این امر نیاز به تلاش فراوان از سوی منابع انسانی سازمان دارد. منابع انسانی بایستی یک تسهیل کننده برای اجرای استراتژی در سازمان باشد و ارزش افزوده بیشتری برای سازمان ایجاد نماید. عبارت "تسهیل کننده" در دیکشنری مریام-وبستر بدین صورت معنی شده است: "کسی که در ایجاد یک نتیجه (در آموزش، بهره­وری یا ارتباطات) با ارائه کمک­های مستقیم یا پنهان تسهیل نماید". این تعریف دقیقاً با تعریف نقش مدیران منابع انسانی در مدیریت استراتژیک شرکت مطابقت دارد. </a:t>
            </a:r>
            <a:endParaRPr lang="fa-IR"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ABDC57CE-CDDD-43A2-9652-88BF13E91086}" type="slidenum">
              <a:rPr lang="en-US" altLang="en-US" smtClean="0"/>
              <a:pPr>
                <a:defRPr/>
              </a:pPr>
              <a:t>7</a:t>
            </a:fld>
            <a:endParaRPr lang="en-US" altLang="en-US" dirty="0"/>
          </a:p>
        </p:txBody>
      </p:sp>
    </p:spTree>
    <p:extLst>
      <p:ext uri="{BB962C8B-B14F-4D97-AF65-F5344CB8AC3E}">
        <p14:creationId xmlns:p14="http://schemas.microsoft.com/office/powerpoint/2010/main" val="41822845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600" dirty="0">
                <a:solidFill>
                  <a:srgbClr val="059397"/>
                </a:solidFill>
                <a:cs typeface="B Zar" panose="00000400000000000000" pitchFamily="2" charset="-78"/>
                <a:sym typeface="Wingdings"/>
              </a:rPr>
              <a:t>Today’s fast changing competitive landscape requires every company to have clearly defined competitive strategy. </a:t>
            </a:r>
            <a:r>
              <a:rPr lang="en-US" sz="1600" kern="1200" baseline="0" dirty="0">
                <a:solidFill>
                  <a:schemeClr val="tx1"/>
                </a:solidFill>
                <a:effectLst/>
                <a:latin typeface="+mn-lt"/>
                <a:ea typeface="+mn-ea"/>
                <a:cs typeface="+mn-cs"/>
              </a:rPr>
              <a:t>Strategies are formulated to create competitive advantage for the company. </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600" kern="1200" dirty="0">
              <a:solidFill>
                <a:srgbClr val="059397"/>
              </a:solidFill>
              <a:effectLst/>
              <a:latin typeface="+mn-lt"/>
              <a:ea typeface="+mn-ea"/>
              <a:cs typeface="B Zar" panose="00000400000000000000" pitchFamily="2" charset="-78"/>
              <a:sym typeface="Wingdings"/>
            </a:endParaRPr>
          </a:p>
          <a:p>
            <a:pPr marL="0" marR="0" lvl="1" indent="0" algn="just"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Defining a clear strategy for the organization means that it must be defined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formulated so that it could be implemented effectively.</a:t>
            </a:r>
          </a:p>
          <a:p>
            <a:pPr marL="0" marR="0" lvl="1" indent="0" algn="just"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algn="just" rtl="0"/>
            <a:r>
              <a:rPr lang="en-US" sz="1200" kern="1200" dirty="0">
                <a:solidFill>
                  <a:schemeClr val="tx1"/>
                </a:solidFill>
                <a:effectLst/>
                <a:latin typeface="+mn-lt"/>
                <a:ea typeface="+mn-ea"/>
                <a:cs typeface="+mn-cs"/>
              </a:rPr>
              <a:t>After the definition and formulation of a strategy,</a:t>
            </a:r>
            <a:r>
              <a:rPr lang="en-US" sz="1200" kern="1200" baseline="0" dirty="0">
                <a:solidFill>
                  <a:schemeClr val="tx1"/>
                </a:solidFill>
                <a:effectLst/>
                <a:latin typeface="+mn-lt"/>
                <a:ea typeface="+mn-ea"/>
                <a:cs typeface="+mn-cs"/>
              </a:rPr>
              <a:t> the second big question that the top management of the organization faces, is the effective implementation of the strategy. Generally, it is a market oriented and financially spelled statement and hardly has clear directions for day-to-day implementation. This is the point where human resources management should have a strategic partnership role and be a facilitator for the implementation of strategy.</a:t>
            </a:r>
          </a:p>
          <a:p>
            <a:pPr algn="just" rtl="0"/>
            <a:endParaRPr lang="en-US" sz="1200" kern="1200" baseline="0" dirty="0">
              <a:solidFill>
                <a:schemeClr val="tx1"/>
              </a:solidFill>
              <a:effectLst/>
              <a:latin typeface="+mn-lt"/>
              <a:ea typeface="+mn-ea"/>
              <a:cs typeface="+mn-cs"/>
            </a:endParaRPr>
          </a:p>
          <a:p>
            <a:pPr algn="just" rtl="0"/>
            <a:r>
              <a:rPr lang="en-US" sz="1200" kern="1200" baseline="0" dirty="0">
                <a:solidFill>
                  <a:schemeClr val="tx1"/>
                </a:solidFill>
                <a:effectLst/>
                <a:latin typeface="+mn-lt"/>
                <a:ea typeface="+mn-ea"/>
                <a:cs typeface="+mn-cs"/>
              </a:rPr>
              <a:t>Strategic partnership is about sharing the responsibility of the strategic initiatives and alignment of HR activities with the business strategy. Today this is the prominent task of the HR management of the company. Sometimes it sounds easy to implement Strategic Partnership, but it needs a lot of effort from HR. HR needs to be a facilitator for the implementation of the strategy in the organization to add more value to the organization. Facilitator is explained in Merriam-Webster dictionary as ‘one that helps bring about an outcome (as learning, productivity or communication) by providing indirect or unobtrusive assistance, guidance or supervision’. That is exactly the definition of HR Manager's role in Strategic Management of the company. </a:t>
            </a:r>
          </a:p>
          <a:p>
            <a:pPr algn="l" rtl="0"/>
            <a:endParaRPr lang="en-US" sz="1200" kern="1200" baseline="0" dirty="0">
              <a:solidFill>
                <a:schemeClr val="tx1"/>
              </a:solidFill>
              <a:effectLst/>
              <a:latin typeface="+mn-lt"/>
              <a:ea typeface="+mn-ea"/>
              <a:cs typeface="+mn-cs"/>
            </a:endParaRPr>
          </a:p>
          <a:p>
            <a:pPr algn="l" rtl="0"/>
            <a:endParaRPr lang="en-US"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چشم­انداز رقابتی بازارهای امروزی که به سرعت در حال تغییره، هر شرکتی رو ملزم به اتخاذ استراتژی روشن و دقیق میکنه. تعریف استراتژی روشن و دقیق برای سازمان، به معنیه که استراتژی باید به صورتی تعریف و تنظیم بشه که به بشه اون رو صورت موثر و کارآمد استفاده کرد.</a:t>
            </a:r>
          </a:p>
          <a:p>
            <a:pPr algn="r" rtl="1"/>
            <a:endParaRPr lang="fa-IR" sz="1200" kern="120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دومین سوال بزرگ مدیران پس از تنظیم استراتژی، اجرای موثر اونه. بطورکلی اجرای موثر استراتژی، متاثر از بازار مورد نظر و شرایط مالی بوده و به سختی میشه برای اون جهت­گیری­های روزانه روشن تعریف کرد. این همان نکته­ایه</a:t>
            </a:r>
            <a:r>
              <a:rPr lang="fa-IR" sz="1200" kern="1200" baseline="0" dirty="0">
                <a:solidFill>
                  <a:schemeClr val="tx1"/>
                </a:solidFill>
                <a:effectLst/>
                <a:latin typeface="+mn-lt"/>
                <a:ea typeface="+mn-ea"/>
                <a:cs typeface="+mn-cs"/>
              </a:rPr>
              <a:t> </a:t>
            </a:r>
            <a:r>
              <a:rPr lang="fa-IR" sz="1200" kern="1200" dirty="0">
                <a:solidFill>
                  <a:schemeClr val="tx1"/>
                </a:solidFill>
                <a:effectLst/>
                <a:latin typeface="+mn-lt"/>
                <a:ea typeface="+mn-ea"/>
                <a:cs typeface="+mn-cs"/>
              </a:rPr>
              <a:t>که مدیریت منابع انسانی یا (</a:t>
            </a:r>
            <a:r>
              <a:rPr lang="en-US" sz="1200" kern="1200" dirty="0">
                <a:solidFill>
                  <a:schemeClr val="tx1"/>
                </a:solidFill>
                <a:effectLst/>
                <a:latin typeface="+mn-lt"/>
                <a:ea typeface="+mn-ea"/>
                <a:cs typeface="+mn-cs"/>
              </a:rPr>
              <a:t>HR Management</a:t>
            </a:r>
            <a:r>
              <a:rPr lang="fa-IR" sz="1200" kern="1200" dirty="0">
                <a:solidFill>
                  <a:schemeClr val="tx1"/>
                </a:solidFill>
                <a:effectLst/>
                <a:latin typeface="+mn-lt"/>
                <a:ea typeface="+mn-ea"/>
                <a:cs typeface="+mn-cs"/>
              </a:rPr>
              <a:t>) باید یک مشارکت فعال و استراتژیک داشته و برای بکارگیری استراتژی در سازمان، کمک تسهیل­کننده داشته باشه.</a:t>
            </a:r>
          </a:p>
          <a:p>
            <a:pPr algn="r" rtl="1"/>
            <a:endParaRPr lang="fa-IR" sz="1200" kern="1200" baseline="0" dirty="0">
              <a:solidFill>
                <a:schemeClr val="tx1"/>
              </a:solidFill>
              <a:effectLst/>
              <a:latin typeface="+mn-lt"/>
              <a:ea typeface="+mn-ea"/>
              <a:cs typeface="+mn-cs"/>
            </a:endParaRPr>
          </a:p>
          <a:p>
            <a:pPr algn="r" rtl="1"/>
            <a:r>
              <a:rPr lang="fa-IR" sz="1200" kern="1200" dirty="0">
                <a:solidFill>
                  <a:schemeClr val="tx1"/>
                </a:solidFill>
                <a:effectLst/>
                <a:latin typeface="+mn-lt"/>
                <a:ea typeface="+mn-ea"/>
                <a:cs typeface="+mn-cs"/>
              </a:rPr>
              <a:t>مشارکت استراتژیک در باره به اشتراک­گذاری مسئولیت اقدامات استراتژیک در سازمان و تطبیق فعالیت­های منابع انسانی با استراتژی تجاری سازمان بحث می­نماید. فعالیت­های مذکور امروزه از اصلی­ترین وظایف مدیریت منابع انسانی می­باشد. برخی مواقع بکارگیری مشارکت استراتژیک در سازمان ساده به نظر می­رسد، در حالیکه این امر نیاز به تلاش فراوان از سوی منابع انسانی سازمان دارد. منابع انسانی بایستی یک تسهیل کننده برای اجرای استراتژی در سازمان باشد و ارزش افزوده بیشتری برای سازمان ایجاد نماید. عبارت "تسهیل کننده" در دیکشنری مریام-وبستر بدین صورت معنی شده است: "کسی که در ایجاد یک نتیجه (در آموزش، بهره­وری یا ارتباطات) با ارائه کمک­های مستقیم یا پنهان تسهیل نماید". این تعریف دقیقاً با تعریف نقش مدیران منابع انسانی در مدیریت استراتژیک شرکت مطابقت دارد. </a:t>
            </a:r>
            <a:endParaRPr lang="fa-IR"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ABDC57CE-CDDD-43A2-9652-88BF13E91086}" type="slidenum">
              <a:rPr lang="en-US" altLang="en-US" smtClean="0"/>
              <a:pPr>
                <a:defRPr/>
              </a:pPr>
              <a:t>8</a:t>
            </a:fld>
            <a:endParaRPr lang="en-US" altLang="en-US" dirty="0"/>
          </a:p>
        </p:txBody>
      </p:sp>
    </p:spTree>
    <p:extLst>
      <p:ext uri="{BB962C8B-B14F-4D97-AF65-F5344CB8AC3E}">
        <p14:creationId xmlns:p14="http://schemas.microsoft.com/office/powerpoint/2010/main" val="17315079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First, it is necessary to provide you an introduction to strategic management of human resources and the process of strategy facilitation by HR of the organization</a:t>
            </a:r>
            <a:r>
              <a:rPr lang="fa-IR" sz="1200"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r" rtl="1"/>
            <a:endParaRPr lang="en-US" b="1" dirty="0"/>
          </a:p>
          <a:p>
            <a:pPr algn="r" rtl="1"/>
            <a:endParaRPr lang="en-US" dirty="0"/>
          </a:p>
          <a:p>
            <a:pPr algn="r" rtl="1"/>
            <a:r>
              <a:rPr lang="fa-IR" dirty="0"/>
              <a:t>در ابتدای</a:t>
            </a:r>
            <a:r>
              <a:rPr lang="fa-IR" baseline="0" dirty="0"/>
              <a:t> امر لازمه که مقدمه ای از </a:t>
            </a:r>
            <a:r>
              <a:rPr lang="fa-IR" sz="1200" b="1" kern="1200" dirty="0">
                <a:solidFill>
                  <a:schemeClr val="tx1"/>
                </a:solidFill>
                <a:effectLst/>
                <a:latin typeface="+mn-lt"/>
                <a:ea typeface="+mn-ea"/>
                <a:cs typeface="+mn-cs"/>
              </a:rPr>
              <a:t>مدیریت استراتژیک منابع انسانی </a:t>
            </a:r>
            <a:r>
              <a:rPr lang="fa-IR" sz="1200" b="0" kern="1200" dirty="0">
                <a:solidFill>
                  <a:schemeClr val="tx1"/>
                </a:solidFill>
                <a:effectLst/>
                <a:latin typeface="+mn-lt"/>
                <a:ea typeface="+mn-ea"/>
                <a:cs typeface="+mn-cs"/>
              </a:rPr>
              <a:t>و </a:t>
            </a:r>
            <a:r>
              <a:rPr lang="fa-IR" sz="1200" b="1" kern="1200" dirty="0">
                <a:solidFill>
                  <a:schemeClr val="tx1"/>
                </a:solidFill>
                <a:effectLst/>
                <a:latin typeface="+mn-lt"/>
                <a:ea typeface="+mn-ea"/>
                <a:cs typeface="+mn-cs"/>
              </a:rPr>
              <a:t>فرآیند تسهیل استراتژی توسط منابع انسانی</a:t>
            </a:r>
            <a:r>
              <a:rPr lang="fa-IR" sz="1200" b="0" kern="1200" dirty="0">
                <a:solidFill>
                  <a:schemeClr val="tx1"/>
                </a:solidFill>
                <a:effectLst/>
                <a:latin typeface="+mn-lt"/>
                <a:ea typeface="+mn-ea"/>
                <a:cs typeface="+mn-cs"/>
              </a:rPr>
              <a:t> ارائه بشه.</a:t>
            </a:r>
            <a:endParaRPr lang="en-US" dirty="0"/>
          </a:p>
        </p:txBody>
      </p:sp>
      <p:sp>
        <p:nvSpPr>
          <p:cNvPr id="4" name="Slide Number Placeholder 3"/>
          <p:cNvSpPr>
            <a:spLocks noGrp="1"/>
          </p:cNvSpPr>
          <p:nvPr>
            <p:ph type="sldNum" sz="quarter" idx="10"/>
          </p:nvPr>
        </p:nvSpPr>
        <p:spPr/>
        <p:txBody>
          <a:bodyPr/>
          <a:lstStyle/>
          <a:p>
            <a:pPr>
              <a:defRPr/>
            </a:pPr>
            <a:fld id="{ABDC57CE-CDDD-43A2-9652-88BF13E91086}" type="slidenum">
              <a:rPr lang="en-US" altLang="en-US" smtClean="0"/>
              <a:pPr>
                <a:defRPr/>
              </a:pPr>
              <a:t>9</a:t>
            </a:fld>
            <a:endParaRPr lang="en-US" altLang="en-US" dirty="0"/>
          </a:p>
        </p:txBody>
      </p:sp>
    </p:spTree>
    <p:extLst>
      <p:ext uri="{BB962C8B-B14F-4D97-AF65-F5344CB8AC3E}">
        <p14:creationId xmlns:p14="http://schemas.microsoft.com/office/powerpoint/2010/main" val="1903596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ail">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73922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244765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85685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sp>
        <p:nvSpPr>
          <p:cNvPr id="94" name="Rectangle 93"/>
          <p:cNvSpPr/>
          <p:nvPr userDrawn="1"/>
        </p:nvSpPr>
        <p:spPr>
          <a:xfrm>
            <a:off x="537207" y="1398645"/>
            <a:ext cx="2474395" cy="369332"/>
          </a:xfrm>
          <a:prstGeom prst="rect">
            <a:avLst/>
          </a:prstGeom>
        </p:spPr>
        <p:txBody>
          <a:bodyPr wrap="none" lIns="0" tIns="0" rIns="0" bIns="0">
            <a:spAutoFit/>
          </a:bodyPr>
          <a:lstStyle/>
          <a:p>
            <a:r>
              <a:rPr lang="en-US" sz="1200" b="1" dirty="0">
                <a:solidFill>
                  <a:srgbClr val="059397"/>
                </a:solidFill>
                <a:latin typeface="Segoe UI Light" panose="020B0502040204020203" pitchFamily="34" charset="0"/>
                <a:cs typeface="Segoe UI Light" panose="020B0502040204020203" pitchFamily="34" charset="0"/>
              </a:rPr>
              <a:t>In Iran:</a:t>
            </a:r>
          </a:p>
          <a:p>
            <a:pPr marL="171450" indent="-171450">
              <a:buFont typeface="Arial" panose="020B0604020202020204" pitchFamily="34" charset="0"/>
              <a:buChar char="•"/>
            </a:pPr>
            <a:r>
              <a:rPr lang="en-US" sz="1200" b="1" dirty="0">
                <a:solidFill>
                  <a:schemeClr val="bg2">
                    <a:lumMod val="25000"/>
                  </a:schemeClr>
                </a:solidFill>
                <a:latin typeface="Segoe UI Light" panose="020B0502040204020203" pitchFamily="34" charset="0"/>
                <a:cs typeface="Segoe UI Light" panose="020B0502040204020203" pitchFamily="34" charset="0"/>
              </a:rPr>
              <a:t>Provinces of Khouzestan &amp; Lorestan</a:t>
            </a:r>
            <a:endParaRPr lang="en-US" sz="1200" b="1" dirty="0">
              <a:solidFill>
                <a:srgbClr val="25273C"/>
              </a:solidFill>
              <a:latin typeface="Segoe UI Light" panose="020B0502040204020203" pitchFamily="34" charset="0"/>
              <a:cs typeface="Segoe UI Light" panose="020B0502040204020203" pitchFamily="34" charset="0"/>
            </a:endParaRPr>
          </a:p>
        </p:txBody>
      </p:sp>
      <p:pic>
        <p:nvPicPr>
          <p:cNvPr id="95" name="Picture 9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0" y="1023226"/>
            <a:ext cx="205740" cy="274320"/>
          </a:xfrm>
          <a:prstGeom prst="rect">
            <a:avLst/>
          </a:prstGeom>
        </p:spPr>
      </p:pic>
      <p:pic>
        <p:nvPicPr>
          <p:cNvPr id="96" name="Picture 9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28600" y="5795150"/>
            <a:ext cx="205740" cy="274320"/>
          </a:xfrm>
          <a:prstGeom prst="rect">
            <a:avLst/>
          </a:prstGeom>
        </p:spPr>
      </p:pic>
      <p:sp>
        <p:nvSpPr>
          <p:cNvPr id="102" name="Rectangle 101"/>
          <p:cNvSpPr/>
          <p:nvPr userDrawn="1"/>
        </p:nvSpPr>
        <p:spPr>
          <a:xfrm>
            <a:off x="537206" y="1023226"/>
            <a:ext cx="2574744" cy="369332"/>
          </a:xfrm>
          <a:prstGeom prst="rect">
            <a:avLst/>
          </a:prstGeom>
        </p:spPr>
        <p:txBody>
          <a:bodyPr wrap="none" lIns="0" tIns="0" rIns="0" bIns="0">
            <a:spAutoFit/>
          </a:bodyPr>
          <a:lstStyle/>
          <a:p>
            <a:r>
              <a:rPr lang="en-US" sz="1200" b="1" dirty="0">
                <a:solidFill>
                  <a:srgbClr val="059397"/>
                </a:solidFill>
                <a:latin typeface="Segoe UI Light" panose="020B0502040204020203" pitchFamily="34" charset="0"/>
                <a:cs typeface="Segoe UI Light" panose="020B0502040204020203" pitchFamily="34" charset="0"/>
              </a:rPr>
              <a:t>In International Transportation Corridors</a:t>
            </a:r>
          </a:p>
          <a:p>
            <a:pPr marL="171450" indent="-171450">
              <a:buFont typeface="Arial" panose="020B0604020202020204" pitchFamily="34" charset="0"/>
              <a:buChar char="•"/>
            </a:pPr>
            <a:r>
              <a:rPr lang="en-US" sz="1200" b="1" dirty="0">
                <a:solidFill>
                  <a:schemeClr val="bg2">
                    <a:lumMod val="25000"/>
                  </a:schemeClr>
                </a:solidFill>
                <a:latin typeface="Segoe UI Light" panose="020B0502040204020203" pitchFamily="34" charset="0"/>
                <a:cs typeface="Segoe UI Light" panose="020B0502040204020203" pitchFamily="34" charset="0"/>
              </a:rPr>
              <a:t>EATL Rail Routes 5</a:t>
            </a:r>
          </a:p>
        </p:txBody>
      </p:sp>
      <p:grpSp>
        <p:nvGrpSpPr>
          <p:cNvPr id="103" name="Group 102"/>
          <p:cNvGrpSpPr/>
          <p:nvPr userDrawn="1"/>
        </p:nvGrpSpPr>
        <p:grpSpPr>
          <a:xfrm>
            <a:off x="228601" y="3306899"/>
            <a:ext cx="2163318" cy="1179092"/>
            <a:chOff x="384053" y="3217202"/>
            <a:chExt cx="2884425" cy="1179092"/>
          </a:xfrm>
        </p:grpSpPr>
        <p:sp>
          <p:nvSpPr>
            <p:cNvPr id="104" name="Rectangle 103"/>
            <p:cNvSpPr/>
            <p:nvPr/>
          </p:nvSpPr>
          <p:spPr>
            <a:xfrm>
              <a:off x="841694" y="3267902"/>
              <a:ext cx="886918" cy="153887"/>
            </a:xfrm>
            <a:prstGeom prst="rect">
              <a:avLst/>
            </a:prstGeom>
            <a:solidFill>
              <a:schemeClr val="bg2"/>
            </a:solidFill>
          </p:spPr>
          <p:txBody>
            <a:bodyPr wrap="square" lIns="0" tIns="0" rIns="0" bIns="0">
              <a:spAutoFit/>
            </a:bodyPr>
            <a:lstStyle/>
            <a:p>
              <a:pPr algn="ctr"/>
              <a:r>
                <a:rPr lang="en-US" sz="1000" dirty="0">
                  <a:solidFill>
                    <a:srgbClr val="25273C"/>
                  </a:solidFill>
                  <a:latin typeface="Segoe UI Light" panose="020B0502040204020203" pitchFamily="34" charset="0"/>
                  <a:cs typeface="Segoe UI Light" panose="020B0502040204020203" pitchFamily="34" charset="0"/>
                </a:rPr>
                <a:t>Flat</a:t>
              </a:r>
            </a:p>
          </p:txBody>
        </p:sp>
        <p:sp>
          <p:nvSpPr>
            <p:cNvPr id="105" name="Rectangle 104"/>
            <p:cNvSpPr/>
            <p:nvPr/>
          </p:nvSpPr>
          <p:spPr>
            <a:xfrm>
              <a:off x="841693" y="3581330"/>
              <a:ext cx="886919" cy="396830"/>
            </a:xfrm>
            <a:prstGeom prst="rect">
              <a:avLst/>
            </a:prstGeom>
            <a:gradFill flip="none" rotWithShape="1">
              <a:gsLst>
                <a:gs pos="0">
                  <a:srgbClr val="059397"/>
                </a:gs>
                <a:gs pos="100000">
                  <a:srgbClr val="66AC87"/>
                </a:gs>
              </a:gsLst>
              <a:lin ang="0" scaled="1"/>
              <a:tileRect/>
            </a:gradFill>
          </p:spPr>
          <p:txBody>
            <a:bodyPr wrap="square" lIns="0" tIns="0" rIns="0" bIns="0">
              <a:noAutofit/>
            </a:bodyPr>
            <a:lstStyle/>
            <a:p>
              <a:pPr algn="ctr"/>
              <a:r>
                <a:rPr lang="en-US" sz="1600" b="1" dirty="0">
                  <a:solidFill>
                    <a:schemeClr val="bg1"/>
                  </a:solidFill>
                  <a:latin typeface="Segoe UI Light" panose="020B0502040204020203" pitchFamily="34" charset="0"/>
                  <a:cs typeface="Segoe UI Light" panose="020B0502040204020203" pitchFamily="34" charset="0"/>
                </a:rPr>
                <a:t>130</a:t>
              </a:r>
            </a:p>
            <a:p>
              <a:pPr algn="ctr"/>
              <a:r>
                <a:rPr lang="en-US" sz="1000" dirty="0">
                  <a:solidFill>
                    <a:schemeClr val="bg1"/>
                  </a:solidFill>
                  <a:latin typeface="Segoe UI Light" panose="020B0502040204020203" pitchFamily="34" charset="0"/>
                  <a:cs typeface="Segoe UI Light" panose="020B0502040204020203" pitchFamily="34" charset="0"/>
                </a:rPr>
                <a:t>km</a:t>
              </a:r>
              <a:endParaRPr lang="en-US" sz="1600" dirty="0">
                <a:solidFill>
                  <a:schemeClr val="bg1"/>
                </a:solidFill>
                <a:latin typeface="Segoe UI Light" panose="020B0502040204020203" pitchFamily="34" charset="0"/>
                <a:cs typeface="Segoe UI Light" panose="020B0502040204020203" pitchFamily="34" charset="0"/>
              </a:endParaRPr>
            </a:p>
          </p:txBody>
        </p:sp>
        <p:sp>
          <p:nvSpPr>
            <p:cNvPr id="106" name="Rectangle 105"/>
            <p:cNvSpPr/>
            <p:nvPr/>
          </p:nvSpPr>
          <p:spPr>
            <a:xfrm>
              <a:off x="1728613" y="3267901"/>
              <a:ext cx="939540" cy="153888"/>
            </a:xfrm>
            <a:prstGeom prst="rect">
              <a:avLst/>
            </a:prstGeom>
            <a:solidFill>
              <a:schemeClr val="bg2"/>
            </a:solidFill>
          </p:spPr>
          <p:txBody>
            <a:bodyPr wrap="square" lIns="0" tIns="0" rIns="0" bIns="0">
              <a:spAutoFit/>
            </a:bodyPr>
            <a:lstStyle/>
            <a:p>
              <a:pPr algn="ctr"/>
              <a:r>
                <a:rPr lang="en-US" sz="1000" dirty="0">
                  <a:solidFill>
                    <a:srgbClr val="25273C"/>
                  </a:solidFill>
                  <a:latin typeface="Segoe UI Light" panose="020B0502040204020203" pitchFamily="34" charset="0"/>
                  <a:cs typeface="Segoe UI Light" panose="020B0502040204020203" pitchFamily="34" charset="0"/>
                </a:rPr>
                <a:t>Hills</a:t>
              </a:r>
            </a:p>
          </p:txBody>
        </p:sp>
        <p:grpSp>
          <p:nvGrpSpPr>
            <p:cNvPr id="107" name="Group 106"/>
            <p:cNvGrpSpPr/>
            <p:nvPr/>
          </p:nvGrpSpPr>
          <p:grpSpPr>
            <a:xfrm>
              <a:off x="841694" y="3738922"/>
              <a:ext cx="2341023" cy="657372"/>
              <a:chOff x="841694" y="4209432"/>
              <a:chExt cx="912329" cy="256187"/>
            </a:xfrm>
          </p:grpSpPr>
          <p:sp>
            <p:nvSpPr>
              <p:cNvPr id="119" name="Arc 118"/>
              <p:cNvSpPr/>
              <p:nvPr/>
            </p:nvSpPr>
            <p:spPr>
              <a:xfrm>
                <a:off x="841694" y="4212131"/>
                <a:ext cx="345643" cy="253488"/>
              </a:xfrm>
              <a:prstGeom prst="arc">
                <a:avLst>
                  <a:gd name="adj1" fmla="val 21573769"/>
                  <a:gd name="adj2" fmla="val 10800689"/>
                </a:avLst>
              </a:prstGeom>
              <a:ln w="12700">
                <a:solidFill>
                  <a:srgbClr val="25273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20" name="Arc 119"/>
              <p:cNvSpPr/>
              <p:nvPr/>
            </p:nvSpPr>
            <p:spPr>
              <a:xfrm>
                <a:off x="1622403" y="4209432"/>
                <a:ext cx="131620" cy="256187"/>
              </a:xfrm>
              <a:prstGeom prst="arc">
                <a:avLst>
                  <a:gd name="adj1" fmla="val 21599999"/>
                  <a:gd name="adj2" fmla="val 10800689"/>
                </a:avLst>
              </a:prstGeom>
              <a:ln w="12700">
                <a:solidFill>
                  <a:srgbClr val="25273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21" name="Arc 120"/>
              <p:cNvSpPr/>
              <p:nvPr/>
            </p:nvSpPr>
            <p:spPr>
              <a:xfrm>
                <a:off x="1187207" y="4212131"/>
                <a:ext cx="435195" cy="253488"/>
              </a:xfrm>
              <a:prstGeom prst="arc">
                <a:avLst>
                  <a:gd name="adj1" fmla="val 21573769"/>
                  <a:gd name="adj2" fmla="val 10800689"/>
                </a:avLst>
              </a:prstGeom>
              <a:ln w="12700">
                <a:solidFill>
                  <a:srgbClr val="25273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cxnSp>
          <p:nvCxnSpPr>
            <p:cNvPr id="108" name="Straight Connector 107"/>
            <p:cNvCxnSpPr/>
            <p:nvPr/>
          </p:nvCxnSpPr>
          <p:spPr>
            <a:xfrm flipV="1">
              <a:off x="843197" y="3491506"/>
              <a:ext cx="0" cy="548640"/>
            </a:xfrm>
            <a:prstGeom prst="line">
              <a:avLst/>
            </a:prstGeom>
            <a:ln>
              <a:solidFill>
                <a:srgbClr val="25273C"/>
              </a:solidFill>
              <a:prstDash val="sysDash"/>
            </a:ln>
          </p:spPr>
          <p:style>
            <a:lnRef idx="1">
              <a:schemeClr val="accent1"/>
            </a:lnRef>
            <a:fillRef idx="0">
              <a:schemeClr val="accent1"/>
            </a:fillRef>
            <a:effectRef idx="0">
              <a:schemeClr val="accent1"/>
            </a:effectRef>
            <a:fontRef idx="minor">
              <a:schemeClr val="tx1"/>
            </a:fontRef>
          </p:style>
        </p:cxnSp>
        <p:sp>
          <p:nvSpPr>
            <p:cNvPr id="109" name="Rectangle 108"/>
            <p:cNvSpPr/>
            <p:nvPr/>
          </p:nvSpPr>
          <p:spPr>
            <a:xfrm>
              <a:off x="1130194" y="4110233"/>
              <a:ext cx="309915" cy="153888"/>
            </a:xfrm>
            <a:prstGeom prst="rect">
              <a:avLst/>
            </a:prstGeom>
          </p:spPr>
          <p:txBody>
            <a:bodyPr wrap="none" lIns="0" tIns="0" rIns="0" bIns="0">
              <a:spAutoFit/>
            </a:bodyPr>
            <a:lstStyle/>
            <a:p>
              <a:pPr algn="ctr"/>
              <a:r>
                <a:rPr lang="en-US" sz="1000" dirty="0">
                  <a:solidFill>
                    <a:srgbClr val="25273C"/>
                  </a:solidFill>
                  <a:latin typeface="Segoe UI Light" panose="020B0502040204020203" pitchFamily="34" charset="0"/>
                  <a:cs typeface="Segoe UI Light" panose="020B0502040204020203" pitchFamily="34" charset="0"/>
                </a:rPr>
                <a:t>38%</a:t>
              </a:r>
            </a:p>
          </p:txBody>
        </p:sp>
        <p:sp>
          <p:nvSpPr>
            <p:cNvPr id="110" name="Rectangle 109"/>
            <p:cNvSpPr/>
            <p:nvPr/>
          </p:nvSpPr>
          <p:spPr>
            <a:xfrm>
              <a:off x="2131836" y="4110233"/>
              <a:ext cx="309915" cy="153888"/>
            </a:xfrm>
            <a:prstGeom prst="rect">
              <a:avLst/>
            </a:prstGeom>
          </p:spPr>
          <p:txBody>
            <a:bodyPr wrap="none" lIns="0" tIns="0" rIns="0" bIns="0">
              <a:spAutoFit/>
            </a:bodyPr>
            <a:lstStyle/>
            <a:p>
              <a:pPr algn="ctr"/>
              <a:r>
                <a:rPr lang="en-US" sz="1000" dirty="0">
                  <a:solidFill>
                    <a:srgbClr val="25273C"/>
                  </a:solidFill>
                  <a:latin typeface="Segoe UI Light" panose="020B0502040204020203" pitchFamily="34" charset="0"/>
                  <a:cs typeface="Segoe UI Light" panose="020B0502040204020203" pitchFamily="34" charset="0"/>
                </a:rPr>
                <a:t>48%</a:t>
              </a:r>
            </a:p>
          </p:txBody>
        </p:sp>
        <p:pic>
          <p:nvPicPr>
            <p:cNvPr id="111" name="Picture 1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053" y="3217202"/>
              <a:ext cx="274320" cy="274320"/>
            </a:xfrm>
            <a:prstGeom prst="rect">
              <a:avLst/>
            </a:prstGeom>
          </p:spPr>
        </p:pic>
        <p:sp>
          <p:nvSpPr>
            <p:cNvPr id="112" name="Rectangle 111"/>
            <p:cNvSpPr/>
            <p:nvPr/>
          </p:nvSpPr>
          <p:spPr>
            <a:xfrm>
              <a:off x="1728613" y="3581330"/>
              <a:ext cx="1116370" cy="393192"/>
            </a:xfrm>
            <a:prstGeom prst="rect">
              <a:avLst/>
            </a:prstGeom>
            <a:gradFill>
              <a:gsLst>
                <a:gs pos="0">
                  <a:srgbClr val="C75A31"/>
                </a:gs>
                <a:gs pos="100000">
                  <a:srgbClr val="D3A047"/>
                </a:gs>
              </a:gsLst>
              <a:lin ang="0" scaled="1"/>
            </a:gradFill>
          </p:spPr>
          <p:txBody>
            <a:bodyPr wrap="square" lIns="0" tIns="0" rIns="0" bIns="0">
              <a:noAutofit/>
            </a:bodyPr>
            <a:lstStyle/>
            <a:p>
              <a:pPr algn="ctr"/>
              <a:r>
                <a:rPr lang="en-US" sz="1600" b="1" dirty="0">
                  <a:solidFill>
                    <a:schemeClr val="bg1"/>
                  </a:solidFill>
                  <a:latin typeface="Segoe UI Light" panose="020B0502040204020203" pitchFamily="34" charset="0"/>
                  <a:cs typeface="Segoe UI Light" panose="020B0502040204020203" pitchFamily="34" charset="0"/>
                </a:rPr>
                <a:t>164</a:t>
              </a:r>
              <a:endParaRPr lang="en-US" sz="1600" dirty="0">
                <a:solidFill>
                  <a:schemeClr val="bg1"/>
                </a:solidFill>
                <a:latin typeface="Segoe UI Light" panose="020B0502040204020203" pitchFamily="34" charset="0"/>
                <a:cs typeface="Segoe UI Light" panose="020B0502040204020203" pitchFamily="34" charset="0"/>
              </a:endParaRPr>
            </a:p>
            <a:p>
              <a:pPr algn="ctr"/>
              <a:r>
                <a:rPr lang="en-US" sz="1000" dirty="0">
                  <a:solidFill>
                    <a:schemeClr val="bg1"/>
                  </a:solidFill>
                  <a:latin typeface="Segoe UI Light" panose="020B0502040204020203" pitchFamily="34" charset="0"/>
                  <a:cs typeface="Segoe UI Light" panose="020B0502040204020203" pitchFamily="34" charset="0"/>
                </a:rPr>
                <a:t>km</a:t>
              </a:r>
              <a:endParaRPr lang="en-US" sz="1000" b="1" dirty="0">
                <a:solidFill>
                  <a:schemeClr val="bg1"/>
                </a:solidFill>
                <a:latin typeface="Segoe UI Light" panose="020B0502040204020203" pitchFamily="34" charset="0"/>
                <a:cs typeface="Segoe UI Light" panose="020B0502040204020203" pitchFamily="34" charset="0"/>
              </a:endParaRPr>
            </a:p>
          </p:txBody>
        </p:sp>
        <p:sp>
          <p:nvSpPr>
            <p:cNvPr id="113" name="Rectangle 112"/>
            <p:cNvSpPr/>
            <p:nvPr/>
          </p:nvSpPr>
          <p:spPr>
            <a:xfrm>
              <a:off x="2844984" y="3581330"/>
              <a:ext cx="337733" cy="393192"/>
            </a:xfrm>
            <a:prstGeom prst="rect">
              <a:avLst/>
            </a:prstGeom>
            <a:gradFill>
              <a:gsLst>
                <a:gs pos="0">
                  <a:srgbClr val="6A1820"/>
                </a:gs>
                <a:gs pos="100000">
                  <a:srgbClr val="9E2431"/>
                </a:gs>
              </a:gsLst>
              <a:lin ang="0" scaled="1"/>
            </a:gradFill>
          </p:spPr>
          <p:txBody>
            <a:bodyPr wrap="square" lIns="0" tIns="0" rIns="0" bIns="0">
              <a:noAutofit/>
            </a:bodyPr>
            <a:lstStyle/>
            <a:p>
              <a:pPr algn="ctr"/>
              <a:r>
                <a:rPr lang="en-US" sz="1600" b="1" dirty="0">
                  <a:solidFill>
                    <a:schemeClr val="bg1"/>
                  </a:solidFill>
                  <a:latin typeface="Segoe UI Light" panose="020B0502040204020203" pitchFamily="34" charset="0"/>
                  <a:cs typeface="Segoe UI Light" panose="020B0502040204020203" pitchFamily="34" charset="0"/>
                </a:rPr>
                <a:t>45</a:t>
              </a:r>
              <a:endParaRPr lang="en-US" sz="1600" dirty="0">
                <a:solidFill>
                  <a:schemeClr val="bg1"/>
                </a:solidFill>
                <a:latin typeface="Segoe UI Light" panose="020B0502040204020203" pitchFamily="34" charset="0"/>
                <a:cs typeface="Segoe UI Light" panose="020B0502040204020203" pitchFamily="34" charset="0"/>
              </a:endParaRPr>
            </a:p>
            <a:p>
              <a:pPr algn="ctr"/>
              <a:r>
                <a:rPr lang="en-US" sz="1000" dirty="0">
                  <a:solidFill>
                    <a:schemeClr val="bg1"/>
                  </a:solidFill>
                  <a:latin typeface="Segoe UI Light" panose="020B0502040204020203" pitchFamily="34" charset="0"/>
                  <a:cs typeface="Segoe UI Light" panose="020B0502040204020203" pitchFamily="34" charset="0"/>
                </a:rPr>
                <a:t>km</a:t>
              </a:r>
              <a:endParaRPr lang="en-US" sz="1000" b="1" dirty="0">
                <a:solidFill>
                  <a:schemeClr val="bg1"/>
                </a:solidFill>
                <a:latin typeface="Segoe UI Light" panose="020B0502040204020203" pitchFamily="34" charset="0"/>
                <a:cs typeface="Segoe UI Light" panose="020B0502040204020203" pitchFamily="34" charset="0"/>
              </a:endParaRPr>
            </a:p>
          </p:txBody>
        </p:sp>
        <p:sp>
          <p:nvSpPr>
            <p:cNvPr id="114" name="Rectangle 113"/>
            <p:cNvSpPr/>
            <p:nvPr/>
          </p:nvSpPr>
          <p:spPr>
            <a:xfrm>
              <a:off x="2582393" y="3267901"/>
              <a:ext cx="686085" cy="153888"/>
            </a:xfrm>
            <a:prstGeom prst="rect">
              <a:avLst/>
            </a:prstGeom>
            <a:solidFill>
              <a:schemeClr val="bg2"/>
            </a:solidFill>
          </p:spPr>
          <p:txBody>
            <a:bodyPr wrap="none" lIns="0" tIns="0" rIns="0" bIns="0">
              <a:spAutoFit/>
            </a:bodyPr>
            <a:lstStyle/>
            <a:p>
              <a:pPr algn="ctr"/>
              <a:r>
                <a:rPr lang="en-US" sz="1000" dirty="0">
                  <a:solidFill>
                    <a:srgbClr val="25273C"/>
                  </a:solidFill>
                  <a:latin typeface="Segoe UI Light" panose="020B0502040204020203" pitchFamily="34" charset="0"/>
                  <a:cs typeface="Segoe UI Light" panose="020B0502040204020203" pitchFamily="34" charset="0"/>
                </a:rPr>
                <a:t>Mountain</a:t>
              </a:r>
            </a:p>
          </p:txBody>
        </p:sp>
        <p:cxnSp>
          <p:nvCxnSpPr>
            <p:cNvPr id="115" name="Straight Connector 114"/>
            <p:cNvCxnSpPr/>
            <p:nvPr/>
          </p:nvCxnSpPr>
          <p:spPr>
            <a:xfrm flipV="1">
              <a:off x="2844983" y="3491506"/>
              <a:ext cx="0" cy="548640"/>
            </a:xfrm>
            <a:prstGeom prst="line">
              <a:avLst/>
            </a:prstGeom>
            <a:ln>
              <a:solidFill>
                <a:srgbClr val="25273C"/>
              </a:solidFill>
              <a:prstDash val="sysDash"/>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flipV="1">
              <a:off x="3182720" y="3491506"/>
              <a:ext cx="0" cy="548640"/>
            </a:xfrm>
            <a:prstGeom prst="line">
              <a:avLst/>
            </a:prstGeom>
            <a:ln>
              <a:solidFill>
                <a:srgbClr val="25273C"/>
              </a:solidFill>
              <a:prstDash val="sysDash"/>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flipV="1">
              <a:off x="1728612" y="3491506"/>
              <a:ext cx="0" cy="548640"/>
            </a:xfrm>
            <a:prstGeom prst="line">
              <a:avLst/>
            </a:prstGeom>
            <a:ln>
              <a:solidFill>
                <a:srgbClr val="25273C"/>
              </a:solidFill>
              <a:prstDash val="sysDash"/>
            </a:ln>
          </p:spPr>
          <p:style>
            <a:lnRef idx="1">
              <a:schemeClr val="accent1"/>
            </a:lnRef>
            <a:fillRef idx="0">
              <a:schemeClr val="accent1"/>
            </a:fillRef>
            <a:effectRef idx="0">
              <a:schemeClr val="accent1"/>
            </a:effectRef>
            <a:fontRef idx="minor">
              <a:schemeClr val="tx1"/>
            </a:fontRef>
          </p:style>
        </p:cxnSp>
        <p:sp>
          <p:nvSpPr>
            <p:cNvPr id="118" name="Rectangle 117"/>
            <p:cNvSpPr/>
            <p:nvPr/>
          </p:nvSpPr>
          <p:spPr>
            <a:xfrm>
              <a:off x="2858893" y="4107437"/>
              <a:ext cx="309915" cy="153888"/>
            </a:xfrm>
            <a:prstGeom prst="rect">
              <a:avLst/>
            </a:prstGeom>
          </p:spPr>
          <p:txBody>
            <a:bodyPr wrap="none" lIns="0" tIns="0" rIns="0" bIns="0">
              <a:spAutoFit/>
            </a:bodyPr>
            <a:lstStyle/>
            <a:p>
              <a:pPr algn="ctr"/>
              <a:r>
                <a:rPr lang="en-US" sz="1000" dirty="0">
                  <a:solidFill>
                    <a:srgbClr val="25273C"/>
                  </a:solidFill>
                  <a:latin typeface="Segoe UI Light" panose="020B0502040204020203" pitchFamily="34" charset="0"/>
                  <a:cs typeface="Segoe UI Light" panose="020B0502040204020203" pitchFamily="34" charset="0"/>
                </a:rPr>
                <a:t>14%</a:t>
              </a:r>
            </a:p>
          </p:txBody>
        </p:sp>
      </p:grpSp>
      <p:grpSp>
        <p:nvGrpSpPr>
          <p:cNvPr id="122" name="Group 121"/>
          <p:cNvGrpSpPr/>
          <p:nvPr userDrawn="1"/>
        </p:nvGrpSpPr>
        <p:grpSpPr>
          <a:xfrm>
            <a:off x="147546" y="1810678"/>
            <a:ext cx="2710812" cy="1603957"/>
            <a:chOff x="506345" y="2171788"/>
            <a:chExt cx="3614415" cy="1603957"/>
          </a:xfrm>
        </p:grpSpPr>
        <p:sp>
          <p:nvSpPr>
            <p:cNvPr id="123" name="Rectangle 122"/>
            <p:cNvSpPr/>
            <p:nvPr/>
          </p:nvSpPr>
          <p:spPr>
            <a:xfrm>
              <a:off x="512876" y="2171788"/>
              <a:ext cx="955391" cy="553998"/>
            </a:xfrm>
            <a:prstGeom prst="rect">
              <a:avLst/>
            </a:prstGeom>
          </p:spPr>
          <p:txBody>
            <a:bodyPr wrap="none" lIns="0" tIns="0" rIns="0" bIns="0">
              <a:spAutoFit/>
            </a:bodyPr>
            <a:lstStyle/>
            <a:p>
              <a:pPr algn="r"/>
              <a:r>
                <a:rPr lang="en-US" sz="3600" b="1" dirty="0">
                  <a:solidFill>
                    <a:srgbClr val="059397"/>
                  </a:solidFill>
                  <a:latin typeface="Segoe UI Light" panose="020B0502040204020203" pitchFamily="34" charset="0"/>
                  <a:cs typeface="Segoe UI Light" panose="020B0502040204020203" pitchFamily="34" charset="0"/>
                </a:rPr>
                <a:t>339</a:t>
              </a:r>
            </a:p>
          </p:txBody>
        </p:sp>
        <p:sp>
          <p:nvSpPr>
            <p:cNvPr id="124" name="Rectangle 123"/>
            <p:cNvSpPr/>
            <p:nvPr/>
          </p:nvSpPr>
          <p:spPr>
            <a:xfrm>
              <a:off x="677481" y="2440213"/>
              <a:ext cx="1535800" cy="615553"/>
            </a:xfrm>
            <a:prstGeom prst="rect">
              <a:avLst/>
            </a:prstGeom>
          </p:spPr>
          <p:txBody>
            <a:bodyPr wrap="square" lIns="91440" tIns="0" rIns="0" bIns="0">
              <a:spAutoFit/>
            </a:bodyPr>
            <a:lstStyle/>
            <a:p>
              <a:r>
                <a:rPr lang="en-US" sz="1200" b="1" dirty="0">
                  <a:solidFill>
                    <a:srgbClr val="059397"/>
                  </a:solidFill>
                  <a:latin typeface="Segoe UI Light" panose="020B0502040204020203" pitchFamily="34" charset="0"/>
                  <a:cs typeface="Segoe UI Light" panose="020B0502040204020203" pitchFamily="34" charset="0"/>
                </a:rPr>
                <a:t>                  </a:t>
              </a:r>
              <a:r>
                <a:rPr lang="en-US" sz="1600" b="1" dirty="0">
                  <a:solidFill>
                    <a:srgbClr val="059397"/>
                  </a:solidFill>
                  <a:latin typeface="Segoe UI Light" panose="020B0502040204020203" pitchFamily="34" charset="0"/>
                  <a:cs typeface="Segoe UI Light" panose="020B0502040204020203" pitchFamily="34" charset="0"/>
                </a:rPr>
                <a:t>Km</a:t>
              </a:r>
              <a:endParaRPr lang="en-US" sz="1200" b="1" dirty="0">
                <a:solidFill>
                  <a:srgbClr val="059397"/>
                </a:solidFill>
                <a:latin typeface="Segoe UI Light" panose="020B0502040204020203" pitchFamily="34" charset="0"/>
                <a:cs typeface="Segoe UI Light" panose="020B0502040204020203" pitchFamily="34" charset="0"/>
              </a:endParaRPr>
            </a:p>
            <a:p>
              <a:r>
                <a:rPr lang="en-US" sz="1200" b="1" dirty="0">
                  <a:solidFill>
                    <a:schemeClr val="bg2">
                      <a:lumMod val="25000"/>
                    </a:schemeClr>
                  </a:solidFill>
                  <a:latin typeface="Segoe UI Light" panose="020B0502040204020203" pitchFamily="34" charset="0"/>
                  <a:cs typeface="Segoe UI Light" panose="020B0502040204020203" pitchFamily="34" charset="0"/>
                </a:rPr>
                <a:t>Construction Length</a:t>
              </a:r>
              <a:endParaRPr lang="en-US" sz="1200" b="1" dirty="0">
                <a:solidFill>
                  <a:srgbClr val="25273C"/>
                </a:solidFill>
                <a:latin typeface="Segoe UI Light" panose="020B0502040204020203" pitchFamily="34" charset="0"/>
                <a:cs typeface="Segoe UI Light" panose="020B0502040204020203" pitchFamily="34" charset="0"/>
              </a:endParaRPr>
            </a:p>
          </p:txBody>
        </p:sp>
        <p:sp>
          <p:nvSpPr>
            <p:cNvPr id="125" name="Rectangle 124"/>
            <p:cNvSpPr/>
            <p:nvPr/>
          </p:nvSpPr>
          <p:spPr>
            <a:xfrm>
              <a:off x="506345" y="2830212"/>
              <a:ext cx="773716" cy="553998"/>
            </a:xfrm>
            <a:prstGeom prst="rect">
              <a:avLst/>
            </a:prstGeom>
          </p:spPr>
          <p:txBody>
            <a:bodyPr wrap="none" lIns="0" tIns="0" rIns="0" bIns="0">
              <a:spAutoFit/>
            </a:bodyPr>
            <a:lstStyle/>
            <a:p>
              <a:pPr algn="r"/>
              <a:r>
                <a:rPr lang="en-US" sz="3600" b="1" dirty="0">
                  <a:solidFill>
                    <a:srgbClr val="059397"/>
                  </a:solidFill>
                  <a:latin typeface="Segoe UI Light" panose="020B0502040204020203" pitchFamily="34" charset="0"/>
                  <a:cs typeface="Segoe UI Light" panose="020B0502040204020203" pitchFamily="34" charset="0"/>
                </a:rPr>
                <a:t>8.5</a:t>
              </a:r>
            </a:p>
          </p:txBody>
        </p:sp>
        <p:sp>
          <p:nvSpPr>
            <p:cNvPr id="126" name="Rectangle 125"/>
            <p:cNvSpPr/>
            <p:nvPr/>
          </p:nvSpPr>
          <p:spPr>
            <a:xfrm>
              <a:off x="614417" y="3098637"/>
              <a:ext cx="2070337" cy="677108"/>
            </a:xfrm>
            <a:prstGeom prst="rect">
              <a:avLst/>
            </a:prstGeom>
          </p:spPr>
          <p:txBody>
            <a:bodyPr wrap="square" lIns="91440" tIns="0" rIns="0" bIns="0">
              <a:spAutoFit/>
            </a:bodyPr>
            <a:lstStyle/>
            <a:p>
              <a:r>
                <a:rPr lang="en-US" sz="1200" b="1" dirty="0">
                  <a:solidFill>
                    <a:srgbClr val="059397"/>
                  </a:solidFill>
                  <a:latin typeface="Segoe UI Light" panose="020B0502040204020203" pitchFamily="34" charset="0"/>
                  <a:cs typeface="Segoe UI Light" panose="020B0502040204020203" pitchFamily="34" charset="0"/>
                </a:rPr>
                <a:t>               </a:t>
              </a:r>
              <a:r>
                <a:rPr lang="en-US" sz="1600" b="1" dirty="0">
                  <a:solidFill>
                    <a:srgbClr val="059397"/>
                  </a:solidFill>
                  <a:latin typeface="Segoe UI Light" panose="020B0502040204020203" pitchFamily="34" charset="0"/>
                  <a:cs typeface="Segoe UI Light" panose="020B0502040204020203" pitchFamily="34" charset="0"/>
                </a:rPr>
                <a:t>million ton/year</a:t>
              </a:r>
              <a:endParaRPr lang="en-US" sz="1200" b="1" dirty="0">
                <a:solidFill>
                  <a:srgbClr val="059397"/>
                </a:solidFill>
                <a:latin typeface="Segoe UI Light" panose="020B0502040204020203" pitchFamily="34" charset="0"/>
                <a:cs typeface="Segoe UI Light" panose="020B0502040204020203" pitchFamily="34" charset="0"/>
              </a:endParaRPr>
            </a:p>
            <a:p>
              <a:r>
                <a:rPr lang="en-US" sz="1200" b="1" dirty="0">
                  <a:solidFill>
                    <a:schemeClr val="bg2">
                      <a:lumMod val="25000"/>
                    </a:schemeClr>
                  </a:solidFill>
                  <a:latin typeface="Segoe UI Light" panose="020B0502040204020203" pitchFamily="34" charset="0"/>
                  <a:cs typeface="Segoe UI Light" panose="020B0502040204020203" pitchFamily="34" charset="0"/>
                </a:rPr>
                <a:t>Capacity</a:t>
              </a:r>
              <a:endParaRPr lang="en-US" sz="1200" b="1" dirty="0">
                <a:solidFill>
                  <a:srgbClr val="25273C"/>
                </a:solidFill>
                <a:latin typeface="Segoe UI Light" panose="020B0502040204020203" pitchFamily="34" charset="0"/>
                <a:cs typeface="Segoe UI Light" panose="020B0502040204020203" pitchFamily="34" charset="0"/>
              </a:endParaRPr>
            </a:p>
          </p:txBody>
        </p:sp>
        <p:sp>
          <p:nvSpPr>
            <p:cNvPr id="127" name="Rectangle 126"/>
            <p:cNvSpPr/>
            <p:nvPr/>
          </p:nvSpPr>
          <p:spPr>
            <a:xfrm>
              <a:off x="2798603" y="2537587"/>
              <a:ext cx="1322157" cy="861774"/>
            </a:xfrm>
            <a:prstGeom prst="rect">
              <a:avLst/>
            </a:prstGeom>
          </p:spPr>
          <p:txBody>
            <a:bodyPr wrap="none" lIns="91440" tIns="0" rIns="0" bIns="0">
              <a:spAutoFit/>
            </a:bodyPr>
            <a:lstStyle/>
            <a:p>
              <a:r>
                <a:rPr lang="en-US" sz="2800" dirty="0">
                  <a:solidFill>
                    <a:srgbClr val="059397"/>
                  </a:solidFill>
                  <a:latin typeface="Segoe UI Light" panose="020B0502040204020203" pitchFamily="34" charset="0"/>
                  <a:cs typeface="Segoe UI Light" panose="020B0502040204020203" pitchFamily="34" charset="0"/>
                </a:rPr>
                <a:t>Single</a:t>
              </a:r>
            </a:p>
            <a:p>
              <a:r>
                <a:rPr lang="en-US" sz="2800" dirty="0">
                  <a:solidFill>
                    <a:srgbClr val="059397"/>
                  </a:solidFill>
                  <a:latin typeface="Segoe UI Light" panose="020B0502040204020203" pitchFamily="34" charset="0"/>
                  <a:cs typeface="Segoe UI Light" panose="020B0502040204020203" pitchFamily="34" charset="0"/>
                </a:rPr>
                <a:t>Track</a:t>
              </a:r>
              <a:endParaRPr lang="en-US" sz="2000" dirty="0">
                <a:solidFill>
                  <a:srgbClr val="059397"/>
                </a:solidFill>
                <a:latin typeface="Segoe UI Light" panose="020B0502040204020203" pitchFamily="34" charset="0"/>
                <a:cs typeface="Segoe UI Light" panose="020B0502040204020203" pitchFamily="34" charset="0"/>
              </a:endParaRPr>
            </a:p>
          </p:txBody>
        </p:sp>
      </p:grpSp>
      <p:cxnSp>
        <p:nvCxnSpPr>
          <p:cNvPr id="134" name="Straight Connector 133"/>
          <p:cNvCxnSpPr/>
          <p:nvPr userDrawn="1"/>
        </p:nvCxnSpPr>
        <p:spPr>
          <a:xfrm>
            <a:off x="228600" y="3236985"/>
            <a:ext cx="2269423" cy="0"/>
          </a:xfrm>
          <a:prstGeom prst="line">
            <a:avLst/>
          </a:prstGeom>
          <a:ln>
            <a:solidFill>
              <a:srgbClr val="25273C"/>
            </a:solidFill>
            <a:prstDash val="sysDot"/>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userDrawn="1"/>
        </p:nvCxnSpPr>
        <p:spPr>
          <a:xfrm>
            <a:off x="228600" y="1814316"/>
            <a:ext cx="2269423" cy="0"/>
          </a:xfrm>
          <a:prstGeom prst="line">
            <a:avLst/>
          </a:prstGeom>
          <a:ln>
            <a:solidFill>
              <a:srgbClr val="25273C"/>
            </a:solidFill>
            <a:prstDash val="sysDot"/>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userDrawn="1"/>
        </p:nvCxnSpPr>
        <p:spPr>
          <a:xfrm>
            <a:off x="228600" y="5771295"/>
            <a:ext cx="2269423" cy="0"/>
          </a:xfrm>
          <a:prstGeom prst="line">
            <a:avLst/>
          </a:prstGeom>
          <a:ln>
            <a:solidFill>
              <a:srgbClr val="25273C"/>
            </a:solidFill>
            <a:prstDash val="sysDot"/>
          </a:ln>
        </p:spPr>
        <p:style>
          <a:lnRef idx="1">
            <a:schemeClr val="accent1"/>
          </a:lnRef>
          <a:fillRef idx="0">
            <a:schemeClr val="accent1"/>
          </a:fillRef>
          <a:effectRef idx="0">
            <a:schemeClr val="accent1"/>
          </a:effectRef>
          <a:fontRef idx="minor">
            <a:schemeClr val="tx1"/>
          </a:fontRef>
        </p:style>
      </p:cxnSp>
      <p:pic>
        <p:nvPicPr>
          <p:cNvPr id="137" name="Picture 13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35075" y="4899348"/>
            <a:ext cx="204908" cy="214014"/>
          </a:xfrm>
          <a:prstGeom prst="rect">
            <a:avLst/>
          </a:prstGeom>
        </p:spPr>
      </p:pic>
      <p:pic>
        <p:nvPicPr>
          <p:cNvPr id="138" name="Picture 137"/>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233041" y="4606952"/>
            <a:ext cx="205934" cy="202272"/>
          </a:xfrm>
          <a:prstGeom prst="rect">
            <a:avLst/>
          </a:prstGeom>
        </p:spPr>
      </p:pic>
      <p:sp>
        <p:nvSpPr>
          <p:cNvPr id="139" name="Rectangle 138"/>
          <p:cNvSpPr/>
          <p:nvPr userDrawn="1"/>
        </p:nvSpPr>
        <p:spPr>
          <a:xfrm>
            <a:off x="434340" y="4569589"/>
            <a:ext cx="2746457" cy="276999"/>
          </a:xfrm>
          <a:prstGeom prst="rect">
            <a:avLst/>
          </a:prstGeom>
        </p:spPr>
        <p:txBody>
          <a:bodyPr wrap="none">
            <a:spAutoFit/>
          </a:bodyPr>
          <a:lstStyle/>
          <a:p>
            <a:r>
              <a:rPr lang="en-US" sz="1200" b="1" dirty="0">
                <a:solidFill>
                  <a:srgbClr val="25273C"/>
                </a:solidFill>
                <a:latin typeface="Segoe UI Semilight" panose="020B0402040204020203" pitchFamily="34" charset="0"/>
                <a:cs typeface="Segoe UI Semilight" panose="020B0402040204020203" pitchFamily="34" charset="0"/>
              </a:rPr>
              <a:t>68</a:t>
            </a:r>
            <a:r>
              <a:rPr lang="en-US" sz="1200" dirty="0">
                <a:solidFill>
                  <a:srgbClr val="25273C"/>
                </a:solidFill>
                <a:latin typeface="Segoe UI Semilight" panose="020B0402040204020203" pitchFamily="34" charset="0"/>
                <a:cs typeface="Segoe UI Semilight" panose="020B0402040204020203" pitchFamily="34" charset="0"/>
              </a:rPr>
              <a:t> Special Bridges, Total length: </a:t>
            </a:r>
            <a:r>
              <a:rPr lang="en-US" sz="1200" b="1" dirty="0">
                <a:solidFill>
                  <a:srgbClr val="25273C"/>
                </a:solidFill>
                <a:latin typeface="Segoe UI Semilight" panose="020B0402040204020203" pitchFamily="34" charset="0"/>
                <a:cs typeface="Segoe UI Semilight" panose="020B0402040204020203" pitchFamily="34" charset="0"/>
              </a:rPr>
              <a:t>5.9</a:t>
            </a:r>
            <a:r>
              <a:rPr lang="en-US" sz="1200" dirty="0">
                <a:solidFill>
                  <a:srgbClr val="25273C"/>
                </a:solidFill>
                <a:latin typeface="Segoe UI Semilight" panose="020B0402040204020203" pitchFamily="34" charset="0"/>
                <a:cs typeface="Segoe UI Semilight" panose="020B0402040204020203" pitchFamily="34" charset="0"/>
              </a:rPr>
              <a:t> </a:t>
            </a:r>
            <a:r>
              <a:rPr lang="en-US" sz="1200" b="1" dirty="0">
                <a:solidFill>
                  <a:srgbClr val="25273C"/>
                </a:solidFill>
                <a:latin typeface="Segoe UI Semilight" panose="020B0402040204020203" pitchFamily="34" charset="0"/>
                <a:cs typeface="Segoe UI Semilight" panose="020B0402040204020203" pitchFamily="34" charset="0"/>
              </a:rPr>
              <a:t>km</a:t>
            </a:r>
          </a:p>
        </p:txBody>
      </p:sp>
      <p:sp>
        <p:nvSpPr>
          <p:cNvPr id="140" name="Rectangle 139"/>
          <p:cNvSpPr/>
          <p:nvPr userDrawn="1"/>
        </p:nvSpPr>
        <p:spPr>
          <a:xfrm>
            <a:off x="434341" y="4871560"/>
            <a:ext cx="2337115" cy="276999"/>
          </a:xfrm>
          <a:prstGeom prst="rect">
            <a:avLst/>
          </a:prstGeom>
        </p:spPr>
        <p:txBody>
          <a:bodyPr wrap="none">
            <a:spAutoFit/>
          </a:bodyPr>
          <a:lstStyle/>
          <a:p>
            <a:r>
              <a:rPr lang="en-GB" sz="1200" b="1" dirty="0">
                <a:solidFill>
                  <a:srgbClr val="25273C"/>
                </a:solidFill>
                <a:latin typeface="Segoe UI Semilight" panose="020B0402040204020203" pitchFamily="34" charset="0"/>
                <a:cs typeface="Segoe UI Semilight" panose="020B0402040204020203" pitchFamily="34" charset="0"/>
              </a:rPr>
              <a:t>46 </a:t>
            </a:r>
            <a:r>
              <a:rPr lang="en-GB" sz="1200" dirty="0">
                <a:solidFill>
                  <a:srgbClr val="25273C"/>
                </a:solidFill>
                <a:latin typeface="Segoe UI Semilight" panose="020B0402040204020203" pitchFamily="34" charset="0"/>
                <a:cs typeface="Segoe UI Semilight" panose="020B0402040204020203" pitchFamily="34" charset="0"/>
              </a:rPr>
              <a:t>Tunnels, Total length: </a:t>
            </a:r>
            <a:r>
              <a:rPr lang="en-GB" sz="1200" b="1" dirty="0">
                <a:solidFill>
                  <a:srgbClr val="25273C"/>
                </a:solidFill>
                <a:latin typeface="Segoe UI Semilight" panose="020B0402040204020203" pitchFamily="34" charset="0"/>
                <a:cs typeface="Segoe UI Semilight" panose="020B0402040204020203" pitchFamily="34" charset="0"/>
              </a:rPr>
              <a:t>29.5</a:t>
            </a:r>
            <a:r>
              <a:rPr lang="en-GB" sz="1200" dirty="0">
                <a:solidFill>
                  <a:srgbClr val="25273C"/>
                </a:solidFill>
                <a:latin typeface="Segoe UI Semilight" panose="020B0402040204020203" pitchFamily="34" charset="0"/>
                <a:cs typeface="Segoe UI Semilight" panose="020B0402040204020203" pitchFamily="34" charset="0"/>
              </a:rPr>
              <a:t> </a:t>
            </a:r>
            <a:r>
              <a:rPr lang="en-GB" sz="1200" b="1" dirty="0">
                <a:solidFill>
                  <a:srgbClr val="25273C"/>
                </a:solidFill>
                <a:latin typeface="Segoe UI Semilight" panose="020B0402040204020203" pitchFamily="34" charset="0"/>
                <a:cs typeface="Segoe UI Semilight" panose="020B0402040204020203" pitchFamily="34" charset="0"/>
              </a:rPr>
              <a:t>km</a:t>
            </a:r>
          </a:p>
        </p:txBody>
      </p:sp>
      <p:sp>
        <p:nvSpPr>
          <p:cNvPr id="141" name="Rectangle 140"/>
          <p:cNvSpPr/>
          <p:nvPr userDrawn="1"/>
        </p:nvSpPr>
        <p:spPr>
          <a:xfrm>
            <a:off x="434340" y="5173531"/>
            <a:ext cx="1737976" cy="276999"/>
          </a:xfrm>
          <a:prstGeom prst="rect">
            <a:avLst/>
          </a:prstGeom>
        </p:spPr>
        <p:txBody>
          <a:bodyPr wrap="none">
            <a:spAutoFit/>
          </a:bodyPr>
          <a:lstStyle/>
          <a:p>
            <a:r>
              <a:rPr lang="en-GB" sz="1200" b="1" dirty="0">
                <a:solidFill>
                  <a:srgbClr val="25273C"/>
                </a:solidFill>
                <a:latin typeface="Segoe UI Semilight" panose="020B0402040204020203" pitchFamily="34" charset="0"/>
                <a:cs typeface="Segoe UI Semilight" panose="020B0402040204020203" pitchFamily="34" charset="0"/>
              </a:rPr>
              <a:t>1.5 % </a:t>
            </a:r>
            <a:r>
              <a:rPr lang="en-GB" sz="1200" dirty="0">
                <a:solidFill>
                  <a:srgbClr val="25273C"/>
                </a:solidFill>
                <a:latin typeface="Segoe UI Semilight" panose="020B0402040204020203" pitchFamily="34" charset="0"/>
                <a:cs typeface="Segoe UI Semilight" panose="020B0402040204020203" pitchFamily="34" charset="0"/>
              </a:rPr>
              <a:t>Max. Profile Slope</a:t>
            </a:r>
          </a:p>
        </p:txBody>
      </p:sp>
      <p:sp>
        <p:nvSpPr>
          <p:cNvPr id="142" name="Isosceles Triangle 141"/>
          <p:cNvSpPr/>
          <p:nvPr userDrawn="1"/>
        </p:nvSpPr>
        <p:spPr>
          <a:xfrm rot="16200000" flipH="1">
            <a:off x="275975" y="5209817"/>
            <a:ext cx="124524" cy="203495"/>
          </a:xfrm>
          <a:prstGeom prst="triangle">
            <a:avLst>
              <a:gd name="adj" fmla="val 100000"/>
            </a:avLst>
          </a:prstGeom>
          <a:solidFill>
            <a:srgbClr val="25273C"/>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3" name="Rectangle 142"/>
          <p:cNvSpPr/>
          <p:nvPr userDrawn="1"/>
        </p:nvSpPr>
        <p:spPr>
          <a:xfrm>
            <a:off x="434340" y="5475503"/>
            <a:ext cx="2563972" cy="276999"/>
          </a:xfrm>
          <a:prstGeom prst="rect">
            <a:avLst/>
          </a:prstGeom>
        </p:spPr>
        <p:txBody>
          <a:bodyPr wrap="none">
            <a:spAutoFit/>
          </a:bodyPr>
          <a:lstStyle/>
          <a:p>
            <a:r>
              <a:rPr lang="en-GB" sz="1200" b="1" dirty="0">
                <a:solidFill>
                  <a:srgbClr val="25273C"/>
                </a:solidFill>
                <a:latin typeface="Segoe UI Semilight" panose="020B0402040204020203" pitchFamily="34" charset="0"/>
                <a:cs typeface="Segoe UI Semilight" panose="020B0402040204020203" pitchFamily="34" charset="0"/>
              </a:rPr>
              <a:t>500 m </a:t>
            </a:r>
            <a:r>
              <a:rPr lang="en-GB" sz="1200" dirty="0">
                <a:solidFill>
                  <a:srgbClr val="25273C"/>
                </a:solidFill>
                <a:latin typeface="Segoe UI Semilight" panose="020B0402040204020203" pitchFamily="34" charset="0"/>
                <a:cs typeface="Segoe UI Semilight" panose="020B0402040204020203" pitchFamily="34" charset="0"/>
              </a:rPr>
              <a:t>Min. Horizontal Curve Radius</a:t>
            </a:r>
          </a:p>
        </p:txBody>
      </p:sp>
      <p:sp>
        <p:nvSpPr>
          <p:cNvPr id="144" name="Arc 143"/>
          <p:cNvSpPr/>
          <p:nvPr userDrawn="1"/>
        </p:nvSpPr>
        <p:spPr>
          <a:xfrm>
            <a:off x="235731" y="5562645"/>
            <a:ext cx="207188" cy="276251"/>
          </a:xfrm>
          <a:prstGeom prst="arc">
            <a:avLst>
              <a:gd name="adj1" fmla="val 12110156"/>
              <a:gd name="adj2" fmla="val 20483649"/>
            </a:avLst>
          </a:prstGeom>
          <a:ln w="19050">
            <a:solidFill>
              <a:srgbClr val="25273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5" name="Rectangle 154"/>
          <p:cNvSpPr/>
          <p:nvPr userDrawn="1"/>
        </p:nvSpPr>
        <p:spPr>
          <a:xfrm>
            <a:off x="489307" y="5797767"/>
            <a:ext cx="532197" cy="307777"/>
          </a:xfrm>
          <a:prstGeom prst="rect">
            <a:avLst/>
          </a:prstGeom>
        </p:spPr>
        <p:txBody>
          <a:bodyPr wrap="none" lIns="0" tIns="0" rIns="0" bIns="0">
            <a:spAutoFit/>
          </a:bodyPr>
          <a:lstStyle/>
          <a:p>
            <a:r>
              <a:rPr lang="en-US" sz="2000" b="1" dirty="0">
                <a:solidFill>
                  <a:srgbClr val="059397"/>
                </a:solidFill>
                <a:latin typeface="Segoe UI Light" panose="020B0502040204020203" pitchFamily="34" charset="0"/>
                <a:cs typeface="Segoe UI Light" panose="020B0502040204020203" pitchFamily="34" charset="0"/>
              </a:rPr>
              <a:t>2016</a:t>
            </a:r>
          </a:p>
        </p:txBody>
      </p:sp>
      <p:sp>
        <p:nvSpPr>
          <p:cNvPr id="156" name="Rectangle 155"/>
          <p:cNvSpPr/>
          <p:nvPr userDrawn="1"/>
        </p:nvSpPr>
        <p:spPr>
          <a:xfrm>
            <a:off x="489306" y="6041806"/>
            <a:ext cx="1433085" cy="184666"/>
          </a:xfrm>
          <a:prstGeom prst="rect">
            <a:avLst/>
          </a:prstGeom>
        </p:spPr>
        <p:txBody>
          <a:bodyPr wrap="none" lIns="0" tIns="0" rIns="0" bIns="0">
            <a:spAutoFit/>
          </a:bodyPr>
          <a:lstStyle/>
          <a:p>
            <a:r>
              <a:rPr lang="en-US" sz="1200" b="1" dirty="0">
                <a:solidFill>
                  <a:schemeClr val="bg2">
                    <a:lumMod val="25000"/>
                  </a:schemeClr>
                </a:solidFill>
                <a:latin typeface="Segoe UI Light" panose="020B0502040204020203" pitchFamily="34" charset="0"/>
                <a:cs typeface="Segoe UI Light" panose="020B0502040204020203" pitchFamily="34" charset="0"/>
              </a:rPr>
              <a:t>Beginning Investment </a:t>
            </a:r>
            <a:endParaRPr lang="en-US" sz="1200" b="1" dirty="0">
              <a:solidFill>
                <a:srgbClr val="25273C"/>
              </a:solidFill>
              <a:latin typeface="Segoe UI Light" panose="020B0502040204020203" pitchFamily="34" charset="0"/>
              <a:cs typeface="Segoe UI Light" panose="020B0502040204020203" pitchFamily="34" charset="0"/>
            </a:endParaRPr>
          </a:p>
        </p:txBody>
      </p:sp>
      <p:grpSp>
        <p:nvGrpSpPr>
          <p:cNvPr id="157" name="Group 156"/>
          <p:cNvGrpSpPr/>
          <p:nvPr userDrawn="1"/>
        </p:nvGrpSpPr>
        <p:grpSpPr>
          <a:xfrm>
            <a:off x="1531404" y="5791508"/>
            <a:ext cx="1362874" cy="454710"/>
            <a:chOff x="661650" y="4666970"/>
            <a:chExt cx="1817164" cy="454710"/>
          </a:xfrm>
        </p:grpSpPr>
        <p:sp>
          <p:nvSpPr>
            <p:cNvPr id="158" name="Rectangle 157"/>
            <p:cNvSpPr/>
            <p:nvPr/>
          </p:nvSpPr>
          <p:spPr>
            <a:xfrm>
              <a:off x="725039" y="4666970"/>
              <a:ext cx="177400" cy="307777"/>
            </a:xfrm>
            <a:prstGeom prst="rect">
              <a:avLst/>
            </a:prstGeom>
          </p:spPr>
          <p:txBody>
            <a:bodyPr wrap="none" lIns="0" tIns="0" rIns="0" bIns="0">
              <a:spAutoFit/>
            </a:bodyPr>
            <a:lstStyle/>
            <a:p>
              <a:pPr algn="r"/>
              <a:r>
                <a:rPr lang="en-US" sz="2000" b="1" dirty="0">
                  <a:solidFill>
                    <a:srgbClr val="059397"/>
                  </a:solidFill>
                  <a:latin typeface="Segoe UI Light" panose="020B0502040204020203" pitchFamily="34" charset="0"/>
                  <a:cs typeface="Segoe UI Light" panose="020B0502040204020203" pitchFamily="34" charset="0"/>
                </a:rPr>
                <a:t>4</a:t>
              </a:r>
            </a:p>
          </p:txBody>
        </p:sp>
        <p:sp>
          <p:nvSpPr>
            <p:cNvPr id="159" name="Rectangle 158"/>
            <p:cNvSpPr/>
            <p:nvPr/>
          </p:nvSpPr>
          <p:spPr>
            <a:xfrm>
              <a:off x="661650" y="4752348"/>
              <a:ext cx="1817164" cy="369332"/>
            </a:xfrm>
            <a:prstGeom prst="rect">
              <a:avLst/>
            </a:prstGeom>
          </p:spPr>
          <p:txBody>
            <a:bodyPr wrap="none" lIns="91440" tIns="0" rIns="0" bIns="0">
              <a:spAutoFit/>
            </a:bodyPr>
            <a:lstStyle/>
            <a:p>
              <a:r>
                <a:rPr lang="en-US" sz="1200" b="1" dirty="0">
                  <a:solidFill>
                    <a:srgbClr val="059397"/>
                  </a:solidFill>
                  <a:latin typeface="Segoe UI Light" panose="020B0502040204020203" pitchFamily="34" charset="0"/>
                  <a:cs typeface="Segoe UI Light" panose="020B0502040204020203" pitchFamily="34" charset="0"/>
                </a:rPr>
                <a:t>     Years</a:t>
              </a:r>
            </a:p>
            <a:p>
              <a:r>
                <a:rPr lang="en-US" sz="1200" b="1" dirty="0">
                  <a:solidFill>
                    <a:schemeClr val="bg2">
                      <a:lumMod val="25000"/>
                    </a:schemeClr>
                  </a:solidFill>
                  <a:latin typeface="Segoe UI Light" panose="020B0502040204020203" pitchFamily="34" charset="0"/>
                  <a:cs typeface="Segoe UI Light" panose="020B0502040204020203" pitchFamily="34" charset="0"/>
                </a:rPr>
                <a:t>Construction Period</a:t>
              </a:r>
              <a:endParaRPr lang="en-US" sz="1200" b="1" dirty="0">
                <a:solidFill>
                  <a:srgbClr val="25273C"/>
                </a:solidFill>
                <a:latin typeface="Segoe UI Light" panose="020B0502040204020203" pitchFamily="34" charset="0"/>
                <a:cs typeface="Segoe UI Light" panose="020B0502040204020203" pitchFamily="34" charset="0"/>
              </a:endParaRPr>
            </a:p>
          </p:txBody>
        </p:sp>
      </p:grpSp>
      <p:grpSp>
        <p:nvGrpSpPr>
          <p:cNvPr id="160" name="Group 159"/>
          <p:cNvGrpSpPr/>
          <p:nvPr userDrawn="1"/>
        </p:nvGrpSpPr>
        <p:grpSpPr>
          <a:xfrm>
            <a:off x="396118" y="6255730"/>
            <a:ext cx="1199367" cy="459536"/>
            <a:chOff x="887072" y="5661861"/>
            <a:chExt cx="1599156" cy="459536"/>
          </a:xfrm>
        </p:grpSpPr>
        <p:sp>
          <p:nvSpPr>
            <p:cNvPr id="161" name="Rectangle 160"/>
            <p:cNvSpPr/>
            <p:nvPr/>
          </p:nvSpPr>
          <p:spPr>
            <a:xfrm>
              <a:off x="893232" y="5661861"/>
              <a:ext cx="354797" cy="307777"/>
            </a:xfrm>
            <a:prstGeom prst="rect">
              <a:avLst/>
            </a:prstGeom>
          </p:spPr>
          <p:txBody>
            <a:bodyPr wrap="none" lIns="0" tIns="0" rIns="0" bIns="0">
              <a:spAutoFit/>
            </a:bodyPr>
            <a:lstStyle/>
            <a:p>
              <a:pPr algn="r"/>
              <a:r>
                <a:rPr lang="en-US" sz="2000" b="1" dirty="0">
                  <a:solidFill>
                    <a:srgbClr val="059397"/>
                  </a:solidFill>
                  <a:latin typeface="Segoe UI Light" panose="020B0502040204020203" pitchFamily="34" charset="0"/>
                  <a:cs typeface="Segoe UI Light" panose="020B0502040204020203" pitchFamily="34" charset="0"/>
                </a:rPr>
                <a:t>20</a:t>
              </a:r>
            </a:p>
          </p:txBody>
        </p:sp>
        <p:sp>
          <p:nvSpPr>
            <p:cNvPr id="162" name="Rectangle 161"/>
            <p:cNvSpPr/>
            <p:nvPr/>
          </p:nvSpPr>
          <p:spPr>
            <a:xfrm>
              <a:off x="887072" y="5752065"/>
              <a:ext cx="1599156" cy="369332"/>
            </a:xfrm>
            <a:prstGeom prst="rect">
              <a:avLst/>
            </a:prstGeom>
          </p:spPr>
          <p:txBody>
            <a:bodyPr wrap="none" lIns="91440" tIns="0" rIns="0" bIns="0">
              <a:spAutoFit/>
            </a:bodyPr>
            <a:lstStyle/>
            <a:p>
              <a:r>
                <a:rPr lang="en-US" sz="1200" b="1" dirty="0">
                  <a:solidFill>
                    <a:srgbClr val="059397"/>
                  </a:solidFill>
                  <a:latin typeface="Segoe UI Light" panose="020B0502040204020203" pitchFamily="34" charset="0"/>
                  <a:cs typeface="Segoe UI Light" panose="020B0502040204020203" pitchFamily="34" charset="0"/>
                </a:rPr>
                <a:t>       Years</a:t>
              </a:r>
            </a:p>
            <a:p>
              <a:r>
                <a:rPr lang="en-US" sz="1200" b="1" dirty="0">
                  <a:solidFill>
                    <a:schemeClr val="bg2">
                      <a:lumMod val="25000"/>
                    </a:schemeClr>
                  </a:solidFill>
                  <a:latin typeface="Segoe UI Light" panose="020B0502040204020203" pitchFamily="34" charset="0"/>
                  <a:cs typeface="Segoe UI Light" panose="020B0502040204020203" pitchFamily="34" charset="0"/>
                </a:rPr>
                <a:t>Operation Period</a:t>
              </a:r>
              <a:endParaRPr lang="en-US" sz="1200" b="1" dirty="0">
                <a:solidFill>
                  <a:srgbClr val="25273C"/>
                </a:solidFill>
                <a:latin typeface="Segoe UI Light" panose="020B0502040204020203" pitchFamily="34" charset="0"/>
                <a:cs typeface="Segoe UI Light" panose="020B0502040204020203" pitchFamily="34" charset="0"/>
              </a:endParaRPr>
            </a:p>
          </p:txBody>
        </p:sp>
      </p:grpSp>
      <p:grpSp>
        <p:nvGrpSpPr>
          <p:cNvPr id="163" name="Group 162"/>
          <p:cNvGrpSpPr/>
          <p:nvPr userDrawn="1"/>
        </p:nvGrpSpPr>
        <p:grpSpPr>
          <a:xfrm>
            <a:off x="1531404" y="6252053"/>
            <a:ext cx="1274708" cy="466891"/>
            <a:chOff x="2006393" y="5651674"/>
            <a:chExt cx="1699611" cy="466891"/>
          </a:xfrm>
        </p:grpSpPr>
        <p:sp>
          <p:nvSpPr>
            <p:cNvPr id="164" name="Rectangle 163"/>
            <p:cNvSpPr/>
            <p:nvPr/>
          </p:nvSpPr>
          <p:spPr>
            <a:xfrm>
              <a:off x="2012554" y="5651674"/>
              <a:ext cx="354797" cy="307777"/>
            </a:xfrm>
            <a:prstGeom prst="rect">
              <a:avLst/>
            </a:prstGeom>
          </p:spPr>
          <p:txBody>
            <a:bodyPr wrap="none" lIns="0" tIns="0" rIns="0" bIns="0">
              <a:spAutoFit/>
            </a:bodyPr>
            <a:lstStyle/>
            <a:p>
              <a:pPr algn="r"/>
              <a:r>
                <a:rPr lang="en-US" sz="2000" b="1" dirty="0">
                  <a:solidFill>
                    <a:srgbClr val="059397"/>
                  </a:solidFill>
                  <a:latin typeface="Segoe UI Light" panose="020B0502040204020203" pitchFamily="34" charset="0"/>
                  <a:cs typeface="Segoe UI Light" panose="020B0502040204020203" pitchFamily="34" charset="0"/>
                </a:rPr>
                <a:t>20</a:t>
              </a:r>
            </a:p>
          </p:txBody>
        </p:sp>
        <p:sp>
          <p:nvSpPr>
            <p:cNvPr id="165" name="Rectangle 164"/>
            <p:cNvSpPr/>
            <p:nvPr/>
          </p:nvSpPr>
          <p:spPr>
            <a:xfrm>
              <a:off x="2006393" y="5749233"/>
              <a:ext cx="1699611" cy="369332"/>
            </a:xfrm>
            <a:prstGeom prst="rect">
              <a:avLst/>
            </a:prstGeom>
          </p:spPr>
          <p:txBody>
            <a:bodyPr wrap="none" lIns="91440" tIns="0" rIns="0" bIns="0">
              <a:spAutoFit/>
            </a:bodyPr>
            <a:lstStyle/>
            <a:p>
              <a:r>
                <a:rPr lang="en-US" sz="1200" b="1" dirty="0">
                  <a:solidFill>
                    <a:srgbClr val="059397"/>
                  </a:solidFill>
                  <a:latin typeface="Segoe UI Light" panose="020B0502040204020203" pitchFamily="34" charset="0"/>
                  <a:cs typeface="Segoe UI Light" panose="020B0502040204020203" pitchFamily="34" charset="0"/>
                </a:rPr>
                <a:t>       Years</a:t>
              </a:r>
            </a:p>
            <a:p>
              <a:r>
                <a:rPr lang="en-US" sz="1200" b="1" dirty="0">
                  <a:solidFill>
                    <a:schemeClr val="bg2">
                      <a:lumMod val="25000"/>
                    </a:schemeClr>
                  </a:solidFill>
                  <a:latin typeface="Segoe UI Light" panose="020B0502040204020203" pitchFamily="34" charset="0"/>
                  <a:cs typeface="Segoe UI Light" panose="020B0502040204020203" pitchFamily="34" charset="0"/>
                </a:rPr>
                <a:t>Concession Period</a:t>
              </a:r>
              <a:endParaRPr lang="en-US" sz="1200" b="1" dirty="0">
                <a:solidFill>
                  <a:srgbClr val="25273C"/>
                </a:solidFill>
                <a:latin typeface="Segoe UI Light" panose="020B0502040204020203" pitchFamily="34" charset="0"/>
                <a:cs typeface="Segoe UI Light" panose="020B0502040204020203" pitchFamily="34" charset="0"/>
              </a:endParaRPr>
            </a:p>
          </p:txBody>
        </p:sp>
      </p:grpSp>
      <p:pic>
        <p:nvPicPr>
          <p:cNvPr id="186" name="Picture 185"/>
          <p:cNvPicPr>
            <a:picLocks noChangeAspect="1"/>
          </p:cNvPicPr>
          <p:nvPr userDrawn="1"/>
        </p:nvPicPr>
        <p:blipFill rotWithShape="1">
          <a:blip r:embed="rId7" cstate="print">
            <a:extLst>
              <a:ext uri="{28A0092B-C50C-407E-A947-70E740481C1C}">
                <a14:useLocalDpi xmlns:a14="http://schemas.microsoft.com/office/drawing/2010/main" val="0"/>
              </a:ext>
            </a:extLst>
          </a:blip>
          <a:srcRect l="11861" t="6662" r="6995" b="203"/>
          <a:stretch/>
        </p:blipFill>
        <p:spPr>
          <a:xfrm>
            <a:off x="5949186" y="806823"/>
            <a:ext cx="2908958" cy="5413539"/>
          </a:xfrm>
          <a:prstGeom prst="rect">
            <a:avLst/>
          </a:prstGeom>
        </p:spPr>
      </p:pic>
      <p:sp>
        <p:nvSpPr>
          <p:cNvPr id="187" name="Freeform 186"/>
          <p:cNvSpPr/>
          <p:nvPr userDrawn="1"/>
        </p:nvSpPr>
        <p:spPr>
          <a:xfrm>
            <a:off x="6293135" y="1838679"/>
            <a:ext cx="2082691" cy="2648504"/>
          </a:xfrm>
          <a:custGeom>
            <a:avLst/>
            <a:gdLst>
              <a:gd name="connsiteX0" fmla="*/ 396117 w 396117"/>
              <a:gd name="connsiteY0" fmla="*/ 45256 h 373869"/>
              <a:gd name="connsiteX1" fmla="*/ 362779 w 396117"/>
              <a:gd name="connsiteY1" fmla="*/ 13 h 373869"/>
              <a:gd name="connsiteX2" fmla="*/ 298485 w 396117"/>
              <a:gd name="connsiteY2" fmla="*/ 40494 h 373869"/>
              <a:gd name="connsiteX3" fmla="*/ 77029 w 396117"/>
              <a:gd name="connsiteY3" fmla="*/ 42875 h 373869"/>
              <a:gd name="connsiteX4" fmla="*/ 79410 w 396117"/>
              <a:gd name="connsiteY4" fmla="*/ 76213 h 373869"/>
              <a:gd name="connsiteX5" fmla="*/ 829 w 396117"/>
              <a:gd name="connsiteY5" fmla="*/ 140506 h 373869"/>
              <a:gd name="connsiteX6" fmla="*/ 136560 w 396117"/>
              <a:gd name="connsiteY6" fmla="*/ 288144 h 373869"/>
              <a:gd name="connsiteX7" fmla="*/ 167517 w 396117"/>
              <a:gd name="connsiteY7" fmla="*/ 373869 h 373869"/>
              <a:gd name="connsiteX0" fmla="*/ 396117 w 396117"/>
              <a:gd name="connsiteY0" fmla="*/ 45256 h 373869"/>
              <a:gd name="connsiteX1" fmla="*/ 362779 w 396117"/>
              <a:gd name="connsiteY1" fmla="*/ 13 h 373869"/>
              <a:gd name="connsiteX2" fmla="*/ 298485 w 396117"/>
              <a:gd name="connsiteY2" fmla="*/ 40494 h 373869"/>
              <a:gd name="connsiteX3" fmla="*/ 77029 w 396117"/>
              <a:gd name="connsiteY3" fmla="*/ 42875 h 373869"/>
              <a:gd name="connsiteX4" fmla="*/ 79410 w 396117"/>
              <a:gd name="connsiteY4" fmla="*/ 76213 h 373869"/>
              <a:gd name="connsiteX5" fmla="*/ 829 w 396117"/>
              <a:gd name="connsiteY5" fmla="*/ 140506 h 373869"/>
              <a:gd name="connsiteX6" fmla="*/ 136560 w 396117"/>
              <a:gd name="connsiteY6" fmla="*/ 288144 h 373869"/>
              <a:gd name="connsiteX7" fmla="*/ 167517 w 396117"/>
              <a:gd name="connsiteY7" fmla="*/ 373869 h 373869"/>
              <a:gd name="connsiteX0" fmla="*/ 391999 w 391999"/>
              <a:gd name="connsiteY0" fmla="*/ 37021 h 373871"/>
              <a:gd name="connsiteX1" fmla="*/ 362779 w 391999"/>
              <a:gd name="connsiteY1" fmla="*/ 15 h 373871"/>
              <a:gd name="connsiteX2" fmla="*/ 298485 w 391999"/>
              <a:gd name="connsiteY2" fmla="*/ 40496 h 373871"/>
              <a:gd name="connsiteX3" fmla="*/ 77029 w 391999"/>
              <a:gd name="connsiteY3" fmla="*/ 42877 h 373871"/>
              <a:gd name="connsiteX4" fmla="*/ 79410 w 391999"/>
              <a:gd name="connsiteY4" fmla="*/ 76215 h 373871"/>
              <a:gd name="connsiteX5" fmla="*/ 829 w 391999"/>
              <a:gd name="connsiteY5" fmla="*/ 140508 h 373871"/>
              <a:gd name="connsiteX6" fmla="*/ 136560 w 391999"/>
              <a:gd name="connsiteY6" fmla="*/ 288146 h 373871"/>
              <a:gd name="connsiteX7" fmla="*/ 167517 w 391999"/>
              <a:gd name="connsiteY7" fmla="*/ 373871 h 373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1999" h="373871">
                <a:moveTo>
                  <a:pt x="391999" y="37021"/>
                </a:moveTo>
                <a:cubicBezTo>
                  <a:pt x="383466" y="14796"/>
                  <a:pt x="378365" y="-564"/>
                  <a:pt x="362779" y="15"/>
                </a:cubicBezTo>
                <a:cubicBezTo>
                  <a:pt x="347193" y="594"/>
                  <a:pt x="346110" y="33352"/>
                  <a:pt x="298485" y="40496"/>
                </a:cubicBezTo>
                <a:cubicBezTo>
                  <a:pt x="250860" y="47640"/>
                  <a:pt x="113541" y="36924"/>
                  <a:pt x="77029" y="42877"/>
                </a:cubicBezTo>
                <a:cubicBezTo>
                  <a:pt x="40517" y="48830"/>
                  <a:pt x="92110" y="59943"/>
                  <a:pt x="79410" y="76215"/>
                </a:cubicBezTo>
                <a:cubicBezTo>
                  <a:pt x="66710" y="92487"/>
                  <a:pt x="-8696" y="105186"/>
                  <a:pt x="829" y="140508"/>
                </a:cubicBezTo>
                <a:cubicBezTo>
                  <a:pt x="10354" y="175830"/>
                  <a:pt x="108779" y="249252"/>
                  <a:pt x="136560" y="288146"/>
                </a:cubicBezTo>
                <a:cubicBezTo>
                  <a:pt x="164341" y="327040"/>
                  <a:pt x="175454" y="324261"/>
                  <a:pt x="167517" y="373871"/>
                </a:cubicBezTo>
              </a:path>
            </a:pathLst>
          </a:custGeom>
          <a:noFill/>
          <a:ln w="63500">
            <a:solidFill>
              <a:srgbClr val="25273C"/>
            </a:solidFill>
            <a:prstDash val="sysDash"/>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8" name="Freeform 187"/>
          <p:cNvSpPr/>
          <p:nvPr userDrawn="1"/>
        </p:nvSpPr>
        <p:spPr>
          <a:xfrm>
            <a:off x="7177746" y="2086746"/>
            <a:ext cx="1769778" cy="4265758"/>
          </a:xfrm>
          <a:custGeom>
            <a:avLst/>
            <a:gdLst>
              <a:gd name="connsiteX0" fmla="*/ 327325 w 354587"/>
              <a:gd name="connsiteY0" fmla="*/ 0 h 1261110"/>
              <a:gd name="connsiteX1" fmla="*/ 353995 w 354587"/>
              <a:gd name="connsiteY1" fmla="*/ 129540 h 1261110"/>
              <a:gd name="connsiteX2" fmla="*/ 304465 w 354587"/>
              <a:gd name="connsiteY2" fmla="*/ 163830 h 1261110"/>
              <a:gd name="connsiteX3" fmla="*/ 232075 w 354587"/>
              <a:gd name="connsiteY3" fmla="*/ 156210 h 1261110"/>
              <a:gd name="connsiteX4" fmla="*/ 171115 w 354587"/>
              <a:gd name="connsiteY4" fmla="*/ 228600 h 1261110"/>
              <a:gd name="connsiteX5" fmla="*/ 152065 w 354587"/>
              <a:gd name="connsiteY5" fmla="*/ 262890 h 1261110"/>
              <a:gd name="connsiteX6" fmla="*/ 98725 w 354587"/>
              <a:gd name="connsiteY6" fmla="*/ 281940 h 1261110"/>
              <a:gd name="connsiteX7" fmla="*/ 133015 w 354587"/>
              <a:gd name="connsiteY7" fmla="*/ 384810 h 1261110"/>
              <a:gd name="connsiteX8" fmla="*/ 41575 w 354587"/>
              <a:gd name="connsiteY8" fmla="*/ 403860 h 1261110"/>
              <a:gd name="connsiteX9" fmla="*/ 3475 w 354587"/>
              <a:gd name="connsiteY9" fmla="*/ 480060 h 1261110"/>
              <a:gd name="connsiteX10" fmla="*/ 3475 w 354587"/>
              <a:gd name="connsiteY10" fmla="*/ 556260 h 1261110"/>
              <a:gd name="connsiteX11" fmla="*/ 18715 w 354587"/>
              <a:gd name="connsiteY11" fmla="*/ 662940 h 1261110"/>
              <a:gd name="connsiteX12" fmla="*/ 91105 w 354587"/>
              <a:gd name="connsiteY12" fmla="*/ 765810 h 1261110"/>
              <a:gd name="connsiteX13" fmla="*/ 102535 w 354587"/>
              <a:gd name="connsiteY13" fmla="*/ 902970 h 1261110"/>
              <a:gd name="connsiteX14" fmla="*/ 232075 w 354587"/>
              <a:gd name="connsiteY14" fmla="*/ 1261110 h 1261110"/>
              <a:gd name="connsiteX0" fmla="*/ 327325 w 354587"/>
              <a:gd name="connsiteY0" fmla="*/ 0 h 902970"/>
              <a:gd name="connsiteX1" fmla="*/ 353995 w 354587"/>
              <a:gd name="connsiteY1" fmla="*/ 129540 h 902970"/>
              <a:gd name="connsiteX2" fmla="*/ 304465 w 354587"/>
              <a:gd name="connsiteY2" fmla="*/ 163830 h 902970"/>
              <a:gd name="connsiteX3" fmla="*/ 232075 w 354587"/>
              <a:gd name="connsiteY3" fmla="*/ 156210 h 902970"/>
              <a:gd name="connsiteX4" fmla="*/ 171115 w 354587"/>
              <a:gd name="connsiteY4" fmla="*/ 228600 h 902970"/>
              <a:gd name="connsiteX5" fmla="*/ 152065 w 354587"/>
              <a:gd name="connsiteY5" fmla="*/ 262890 h 902970"/>
              <a:gd name="connsiteX6" fmla="*/ 98725 w 354587"/>
              <a:gd name="connsiteY6" fmla="*/ 281940 h 902970"/>
              <a:gd name="connsiteX7" fmla="*/ 133015 w 354587"/>
              <a:gd name="connsiteY7" fmla="*/ 384810 h 902970"/>
              <a:gd name="connsiteX8" fmla="*/ 41575 w 354587"/>
              <a:gd name="connsiteY8" fmla="*/ 403860 h 902970"/>
              <a:gd name="connsiteX9" fmla="*/ 3475 w 354587"/>
              <a:gd name="connsiteY9" fmla="*/ 480060 h 902970"/>
              <a:gd name="connsiteX10" fmla="*/ 3475 w 354587"/>
              <a:gd name="connsiteY10" fmla="*/ 556260 h 902970"/>
              <a:gd name="connsiteX11" fmla="*/ 18715 w 354587"/>
              <a:gd name="connsiteY11" fmla="*/ 662940 h 902970"/>
              <a:gd name="connsiteX12" fmla="*/ 91105 w 354587"/>
              <a:gd name="connsiteY12" fmla="*/ 765810 h 902970"/>
              <a:gd name="connsiteX13" fmla="*/ 102535 w 354587"/>
              <a:gd name="connsiteY13" fmla="*/ 902970 h 902970"/>
              <a:gd name="connsiteX0" fmla="*/ 327325 w 354587"/>
              <a:gd name="connsiteY0" fmla="*/ 0 h 765810"/>
              <a:gd name="connsiteX1" fmla="*/ 353995 w 354587"/>
              <a:gd name="connsiteY1" fmla="*/ 129540 h 765810"/>
              <a:gd name="connsiteX2" fmla="*/ 304465 w 354587"/>
              <a:gd name="connsiteY2" fmla="*/ 163830 h 765810"/>
              <a:gd name="connsiteX3" fmla="*/ 232075 w 354587"/>
              <a:gd name="connsiteY3" fmla="*/ 156210 h 765810"/>
              <a:gd name="connsiteX4" fmla="*/ 171115 w 354587"/>
              <a:gd name="connsiteY4" fmla="*/ 228600 h 765810"/>
              <a:gd name="connsiteX5" fmla="*/ 152065 w 354587"/>
              <a:gd name="connsiteY5" fmla="*/ 262890 h 765810"/>
              <a:gd name="connsiteX6" fmla="*/ 98725 w 354587"/>
              <a:gd name="connsiteY6" fmla="*/ 281940 h 765810"/>
              <a:gd name="connsiteX7" fmla="*/ 133015 w 354587"/>
              <a:gd name="connsiteY7" fmla="*/ 384810 h 765810"/>
              <a:gd name="connsiteX8" fmla="*/ 41575 w 354587"/>
              <a:gd name="connsiteY8" fmla="*/ 403860 h 765810"/>
              <a:gd name="connsiteX9" fmla="*/ 3475 w 354587"/>
              <a:gd name="connsiteY9" fmla="*/ 480060 h 765810"/>
              <a:gd name="connsiteX10" fmla="*/ 3475 w 354587"/>
              <a:gd name="connsiteY10" fmla="*/ 556260 h 765810"/>
              <a:gd name="connsiteX11" fmla="*/ 18715 w 354587"/>
              <a:gd name="connsiteY11" fmla="*/ 662940 h 765810"/>
              <a:gd name="connsiteX12" fmla="*/ 91105 w 354587"/>
              <a:gd name="connsiteY12" fmla="*/ 765810 h 765810"/>
              <a:gd name="connsiteX0" fmla="*/ 327325 w 354587"/>
              <a:gd name="connsiteY0" fmla="*/ 0 h 662940"/>
              <a:gd name="connsiteX1" fmla="*/ 353995 w 354587"/>
              <a:gd name="connsiteY1" fmla="*/ 129540 h 662940"/>
              <a:gd name="connsiteX2" fmla="*/ 304465 w 354587"/>
              <a:gd name="connsiteY2" fmla="*/ 163830 h 662940"/>
              <a:gd name="connsiteX3" fmla="*/ 232075 w 354587"/>
              <a:gd name="connsiteY3" fmla="*/ 156210 h 662940"/>
              <a:gd name="connsiteX4" fmla="*/ 171115 w 354587"/>
              <a:gd name="connsiteY4" fmla="*/ 228600 h 662940"/>
              <a:gd name="connsiteX5" fmla="*/ 152065 w 354587"/>
              <a:gd name="connsiteY5" fmla="*/ 262890 h 662940"/>
              <a:gd name="connsiteX6" fmla="*/ 98725 w 354587"/>
              <a:gd name="connsiteY6" fmla="*/ 281940 h 662940"/>
              <a:gd name="connsiteX7" fmla="*/ 133015 w 354587"/>
              <a:gd name="connsiteY7" fmla="*/ 384810 h 662940"/>
              <a:gd name="connsiteX8" fmla="*/ 41575 w 354587"/>
              <a:gd name="connsiteY8" fmla="*/ 403860 h 662940"/>
              <a:gd name="connsiteX9" fmla="*/ 3475 w 354587"/>
              <a:gd name="connsiteY9" fmla="*/ 480060 h 662940"/>
              <a:gd name="connsiteX10" fmla="*/ 3475 w 354587"/>
              <a:gd name="connsiteY10" fmla="*/ 556260 h 662940"/>
              <a:gd name="connsiteX11" fmla="*/ 18715 w 354587"/>
              <a:gd name="connsiteY11" fmla="*/ 662940 h 662940"/>
              <a:gd name="connsiteX0" fmla="*/ 326694 w 353956"/>
              <a:gd name="connsiteY0" fmla="*/ 0 h 662940"/>
              <a:gd name="connsiteX1" fmla="*/ 353364 w 353956"/>
              <a:gd name="connsiteY1" fmla="*/ 129540 h 662940"/>
              <a:gd name="connsiteX2" fmla="*/ 303834 w 353956"/>
              <a:gd name="connsiteY2" fmla="*/ 163830 h 662940"/>
              <a:gd name="connsiteX3" fmla="*/ 231444 w 353956"/>
              <a:gd name="connsiteY3" fmla="*/ 156210 h 662940"/>
              <a:gd name="connsiteX4" fmla="*/ 170484 w 353956"/>
              <a:gd name="connsiteY4" fmla="*/ 228600 h 662940"/>
              <a:gd name="connsiteX5" fmla="*/ 151434 w 353956"/>
              <a:gd name="connsiteY5" fmla="*/ 262890 h 662940"/>
              <a:gd name="connsiteX6" fmla="*/ 98094 w 353956"/>
              <a:gd name="connsiteY6" fmla="*/ 281940 h 662940"/>
              <a:gd name="connsiteX7" fmla="*/ 132384 w 353956"/>
              <a:gd name="connsiteY7" fmla="*/ 384810 h 662940"/>
              <a:gd name="connsiteX8" fmla="*/ 40944 w 353956"/>
              <a:gd name="connsiteY8" fmla="*/ 403860 h 662940"/>
              <a:gd name="connsiteX9" fmla="*/ 2844 w 353956"/>
              <a:gd name="connsiteY9" fmla="*/ 480060 h 662940"/>
              <a:gd name="connsiteX10" fmla="*/ 2844 w 353956"/>
              <a:gd name="connsiteY10" fmla="*/ 556260 h 662940"/>
              <a:gd name="connsiteX11" fmla="*/ 3404 w 353956"/>
              <a:gd name="connsiteY11" fmla="*/ 591887 h 662940"/>
              <a:gd name="connsiteX12" fmla="*/ 18084 w 353956"/>
              <a:gd name="connsiteY12" fmla="*/ 662940 h 662940"/>
              <a:gd name="connsiteX0" fmla="*/ 326694 w 353956"/>
              <a:gd name="connsiteY0" fmla="*/ 0 h 591887"/>
              <a:gd name="connsiteX1" fmla="*/ 353364 w 353956"/>
              <a:gd name="connsiteY1" fmla="*/ 129540 h 591887"/>
              <a:gd name="connsiteX2" fmla="*/ 303834 w 353956"/>
              <a:gd name="connsiteY2" fmla="*/ 163830 h 591887"/>
              <a:gd name="connsiteX3" fmla="*/ 231444 w 353956"/>
              <a:gd name="connsiteY3" fmla="*/ 156210 h 591887"/>
              <a:gd name="connsiteX4" fmla="*/ 170484 w 353956"/>
              <a:gd name="connsiteY4" fmla="*/ 228600 h 591887"/>
              <a:gd name="connsiteX5" fmla="*/ 151434 w 353956"/>
              <a:gd name="connsiteY5" fmla="*/ 262890 h 591887"/>
              <a:gd name="connsiteX6" fmla="*/ 98094 w 353956"/>
              <a:gd name="connsiteY6" fmla="*/ 281940 h 591887"/>
              <a:gd name="connsiteX7" fmla="*/ 132384 w 353956"/>
              <a:gd name="connsiteY7" fmla="*/ 384810 h 591887"/>
              <a:gd name="connsiteX8" fmla="*/ 40944 w 353956"/>
              <a:gd name="connsiteY8" fmla="*/ 403860 h 591887"/>
              <a:gd name="connsiteX9" fmla="*/ 2844 w 353956"/>
              <a:gd name="connsiteY9" fmla="*/ 480060 h 591887"/>
              <a:gd name="connsiteX10" fmla="*/ 2844 w 353956"/>
              <a:gd name="connsiteY10" fmla="*/ 556260 h 591887"/>
              <a:gd name="connsiteX11" fmla="*/ 3404 w 353956"/>
              <a:gd name="connsiteY11" fmla="*/ 591887 h 591887"/>
              <a:gd name="connsiteX0" fmla="*/ 353364 w 353364"/>
              <a:gd name="connsiteY0" fmla="*/ 0 h 462347"/>
              <a:gd name="connsiteX1" fmla="*/ 303834 w 353364"/>
              <a:gd name="connsiteY1" fmla="*/ 34290 h 462347"/>
              <a:gd name="connsiteX2" fmla="*/ 231444 w 353364"/>
              <a:gd name="connsiteY2" fmla="*/ 26670 h 462347"/>
              <a:gd name="connsiteX3" fmla="*/ 170484 w 353364"/>
              <a:gd name="connsiteY3" fmla="*/ 99060 h 462347"/>
              <a:gd name="connsiteX4" fmla="*/ 151434 w 353364"/>
              <a:gd name="connsiteY4" fmla="*/ 133350 h 462347"/>
              <a:gd name="connsiteX5" fmla="*/ 98094 w 353364"/>
              <a:gd name="connsiteY5" fmla="*/ 152400 h 462347"/>
              <a:gd name="connsiteX6" fmla="*/ 132384 w 353364"/>
              <a:gd name="connsiteY6" fmla="*/ 255270 h 462347"/>
              <a:gd name="connsiteX7" fmla="*/ 40944 w 353364"/>
              <a:gd name="connsiteY7" fmla="*/ 274320 h 462347"/>
              <a:gd name="connsiteX8" fmla="*/ 2844 w 353364"/>
              <a:gd name="connsiteY8" fmla="*/ 350520 h 462347"/>
              <a:gd name="connsiteX9" fmla="*/ 2844 w 353364"/>
              <a:gd name="connsiteY9" fmla="*/ 426720 h 462347"/>
              <a:gd name="connsiteX10" fmla="*/ 3404 w 353364"/>
              <a:gd name="connsiteY10" fmla="*/ 462347 h 462347"/>
              <a:gd name="connsiteX0" fmla="*/ 303834 w 303834"/>
              <a:gd name="connsiteY0" fmla="*/ 10548 h 438605"/>
              <a:gd name="connsiteX1" fmla="*/ 231444 w 303834"/>
              <a:gd name="connsiteY1" fmla="*/ 2928 h 438605"/>
              <a:gd name="connsiteX2" fmla="*/ 170484 w 303834"/>
              <a:gd name="connsiteY2" fmla="*/ 75318 h 438605"/>
              <a:gd name="connsiteX3" fmla="*/ 151434 w 303834"/>
              <a:gd name="connsiteY3" fmla="*/ 109608 h 438605"/>
              <a:gd name="connsiteX4" fmla="*/ 98094 w 303834"/>
              <a:gd name="connsiteY4" fmla="*/ 128658 h 438605"/>
              <a:gd name="connsiteX5" fmla="*/ 132384 w 303834"/>
              <a:gd name="connsiteY5" fmla="*/ 231528 h 438605"/>
              <a:gd name="connsiteX6" fmla="*/ 40944 w 303834"/>
              <a:gd name="connsiteY6" fmla="*/ 250578 h 438605"/>
              <a:gd name="connsiteX7" fmla="*/ 2844 w 303834"/>
              <a:gd name="connsiteY7" fmla="*/ 326778 h 438605"/>
              <a:gd name="connsiteX8" fmla="*/ 2844 w 303834"/>
              <a:gd name="connsiteY8" fmla="*/ 402978 h 438605"/>
              <a:gd name="connsiteX9" fmla="*/ 3404 w 303834"/>
              <a:gd name="connsiteY9" fmla="*/ 438605 h 438605"/>
              <a:gd name="connsiteX0" fmla="*/ 303834 w 303834"/>
              <a:gd name="connsiteY0" fmla="*/ 17064 h 445121"/>
              <a:gd name="connsiteX1" fmla="*/ 222340 w 303834"/>
              <a:gd name="connsiteY1" fmla="*/ 2363 h 445121"/>
              <a:gd name="connsiteX2" fmla="*/ 170484 w 303834"/>
              <a:gd name="connsiteY2" fmla="*/ 81834 h 445121"/>
              <a:gd name="connsiteX3" fmla="*/ 151434 w 303834"/>
              <a:gd name="connsiteY3" fmla="*/ 116124 h 445121"/>
              <a:gd name="connsiteX4" fmla="*/ 98094 w 303834"/>
              <a:gd name="connsiteY4" fmla="*/ 135174 h 445121"/>
              <a:gd name="connsiteX5" fmla="*/ 132384 w 303834"/>
              <a:gd name="connsiteY5" fmla="*/ 238044 h 445121"/>
              <a:gd name="connsiteX6" fmla="*/ 40944 w 303834"/>
              <a:gd name="connsiteY6" fmla="*/ 257094 h 445121"/>
              <a:gd name="connsiteX7" fmla="*/ 2844 w 303834"/>
              <a:gd name="connsiteY7" fmla="*/ 333294 h 445121"/>
              <a:gd name="connsiteX8" fmla="*/ 2844 w 303834"/>
              <a:gd name="connsiteY8" fmla="*/ 409494 h 445121"/>
              <a:gd name="connsiteX9" fmla="*/ 3404 w 303834"/>
              <a:gd name="connsiteY9" fmla="*/ 445121 h 445121"/>
              <a:gd name="connsiteX0" fmla="*/ 303950 w 303950"/>
              <a:gd name="connsiteY0" fmla="*/ 17064 h 461305"/>
              <a:gd name="connsiteX1" fmla="*/ 222456 w 303950"/>
              <a:gd name="connsiteY1" fmla="*/ 2363 h 461305"/>
              <a:gd name="connsiteX2" fmla="*/ 170600 w 303950"/>
              <a:gd name="connsiteY2" fmla="*/ 81834 h 461305"/>
              <a:gd name="connsiteX3" fmla="*/ 151550 w 303950"/>
              <a:gd name="connsiteY3" fmla="*/ 116124 h 461305"/>
              <a:gd name="connsiteX4" fmla="*/ 98210 w 303950"/>
              <a:gd name="connsiteY4" fmla="*/ 135174 h 461305"/>
              <a:gd name="connsiteX5" fmla="*/ 132500 w 303950"/>
              <a:gd name="connsiteY5" fmla="*/ 238044 h 461305"/>
              <a:gd name="connsiteX6" fmla="*/ 41060 w 303950"/>
              <a:gd name="connsiteY6" fmla="*/ 257094 h 461305"/>
              <a:gd name="connsiteX7" fmla="*/ 2960 w 303950"/>
              <a:gd name="connsiteY7" fmla="*/ 333294 h 461305"/>
              <a:gd name="connsiteX8" fmla="*/ 2960 w 303950"/>
              <a:gd name="connsiteY8" fmla="*/ 409494 h 461305"/>
              <a:gd name="connsiteX9" fmla="*/ 6555 w 303950"/>
              <a:gd name="connsiteY9" fmla="*/ 461305 h 461305"/>
              <a:gd name="connsiteX0" fmla="*/ 303950 w 303950"/>
              <a:gd name="connsiteY0" fmla="*/ 17064 h 461305"/>
              <a:gd name="connsiteX1" fmla="*/ 222456 w 303950"/>
              <a:gd name="connsiteY1" fmla="*/ 2363 h 461305"/>
              <a:gd name="connsiteX2" fmla="*/ 170600 w 303950"/>
              <a:gd name="connsiteY2" fmla="*/ 81834 h 461305"/>
              <a:gd name="connsiteX3" fmla="*/ 151550 w 303950"/>
              <a:gd name="connsiteY3" fmla="*/ 116124 h 461305"/>
              <a:gd name="connsiteX4" fmla="*/ 98210 w 303950"/>
              <a:gd name="connsiteY4" fmla="*/ 135174 h 461305"/>
              <a:gd name="connsiteX5" fmla="*/ 132500 w 303950"/>
              <a:gd name="connsiteY5" fmla="*/ 238044 h 461305"/>
              <a:gd name="connsiteX6" fmla="*/ 41060 w 303950"/>
              <a:gd name="connsiteY6" fmla="*/ 257094 h 461305"/>
              <a:gd name="connsiteX7" fmla="*/ 2960 w 303950"/>
              <a:gd name="connsiteY7" fmla="*/ 333294 h 461305"/>
              <a:gd name="connsiteX8" fmla="*/ 2960 w 303950"/>
              <a:gd name="connsiteY8" fmla="*/ 409494 h 461305"/>
              <a:gd name="connsiteX9" fmla="*/ 6555 w 303950"/>
              <a:gd name="connsiteY9" fmla="*/ 461305 h 461305"/>
              <a:gd name="connsiteX0" fmla="*/ 303950 w 303950"/>
              <a:gd name="connsiteY0" fmla="*/ 17064 h 461305"/>
              <a:gd name="connsiteX1" fmla="*/ 222456 w 303950"/>
              <a:gd name="connsiteY1" fmla="*/ 2363 h 461305"/>
              <a:gd name="connsiteX2" fmla="*/ 170600 w 303950"/>
              <a:gd name="connsiteY2" fmla="*/ 81834 h 461305"/>
              <a:gd name="connsiteX3" fmla="*/ 151550 w 303950"/>
              <a:gd name="connsiteY3" fmla="*/ 116124 h 461305"/>
              <a:gd name="connsiteX4" fmla="*/ 98210 w 303950"/>
              <a:gd name="connsiteY4" fmla="*/ 135174 h 461305"/>
              <a:gd name="connsiteX5" fmla="*/ 132500 w 303950"/>
              <a:gd name="connsiteY5" fmla="*/ 238044 h 461305"/>
              <a:gd name="connsiteX6" fmla="*/ 41060 w 303950"/>
              <a:gd name="connsiteY6" fmla="*/ 257094 h 461305"/>
              <a:gd name="connsiteX7" fmla="*/ 2960 w 303950"/>
              <a:gd name="connsiteY7" fmla="*/ 333294 h 461305"/>
              <a:gd name="connsiteX8" fmla="*/ 2960 w 303950"/>
              <a:gd name="connsiteY8" fmla="*/ 409494 h 461305"/>
              <a:gd name="connsiteX9" fmla="*/ 6555 w 303950"/>
              <a:gd name="connsiteY9" fmla="*/ 461305 h 461305"/>
              <a:gd name="connsiteX0" fmla="*/ 303950 w 303950"/>
              <a:gd name="connsiteY0" fmla="*/ 17064 h 461305"/>
              <a:gd name="connsiteX1" fmla="*/ 222456 w 303950"/>
              <a:gd name="connsiteY1" fmla="*/ 2363 h 461305"/>
              <a:gd name="connsiteX2" fmla="*/ 170600 w 303950"/>
              <a:gd name="connsiteY2" fmla="*/ 81834 h 461305"/>
              <a:gd name="connsiteX3" fmla="*/ 151550 w 303950"/>
              <a:gd name="connsiteY3" fmla="*/ 116124 h 461305"/>
              <a:gd name="connsiteX4" fmla="*/ 98210 w 303950"/>
              <a:gd name="connsiteY4" fmla="*/ 135174 h 461305"/>
              <a:gd name="connsiteX5" fmla="*/ 132500 w 303950"/>
              <a:gd name="connsiteY5" fmla="*/ 238044 h 461305"/>
              <a:gd name="connsiteX6" fmla="*/ 41060 w 303950"/>
              <a:gd name="connsiteY6" fmla="*/ 257094 h 461305"/>
              <a:gd name="connsiteX7" fmla="*/ 2960 w 303950"/>
              <a:gd name="connsiteY7" fmla="*/ 333294 h 461305"/>
              <a:gd name="connsiteX8" fmla="*/ 2960 w 303950"/>
              <a:gd name="connsiteY8" fmla="*/ 409494 h 461305"/>
              <a:gd name="connsiteX9" fmla="*/ 6555 w 303950"/>
              <a:gd name="connsiteY9" fmla="*/ 461305 h 461305"/>
              <a:gd name="connsiteX0" fmla="*/ 304031 w 304031"/>
              <a:gd name="connsiteY0" fmla="*/ 17064 h 468386"/>
              <a:gd name="connsiteX1" fmla="*/ 222537 w 304031"/>
              <a:gd name="connsiteY1" fmla="*/ 2363 h 468386"/>
              <a:gd name="connsiteX2" fmla="*/ 170681 w 304031"/>
              <a:gd name="connsiteY2" fmla="*/ 81834 h 468386"/>
              <a:gd name="connsiteX3" fmla="*/ 151631 w 304031"/>
              <a:gd name="connsiteY3" fmla="*/ 116124 h 468386"/>
              <a:gd name="connsiteX4" fmla="*/ 98291 w 304031"/>
              <a:gd name="connsiteY4" fmla="*/ 135174 h 468386"/>
              <a:gd name="connsiteX5" fmla="*/ 132581 w 304031"/>
              <a:gd name="connsiteY5" fmla="*/ 238044 h 468386"/>
              <a:gd name="connsiteX6" fmla="*/ 41141 w 304031"/>
              <a:gd name="connsiteY6" fmla="*/ 257094 h 468386"/>
              <a:gd name="connsiteX7" fmla="*/ 3041 w 304031"/>
              <a:gd name="connsiteY7" fmla="*/ 333294 h 468386"/>
              <a:gd name="connsiteX8" fmla="*/ 3041 w 304031"/>
              <a:gd name="connsiteY8" fmla="*/ 409494 h 468386"/>
              <a:gd name="connsiteX9" fmla="*/ 8659 w 304031"/>
              <a:gd name="connsiteY9" fmla="*/ 468386 h 468386"/>
              <a:gd name="connsiteX0" fmla="*/ 304031 w 304031"/>
              <a:gd name="connsiteY0" fmla="*/ 17064 h 468386"/>
              <a:gd name="connsiteX1" fmla="*/ 222537 w 304031"/>
              <a:gd name="connsiteY1" fmla="*/ 2363 h 468386"/>
              <a:gd name="connsiteX2" fmla="*/ 170681 w 304031"/>
              <a:gd name="connsiteY2" fmla="*/ 81834 h 468386"/>
              <a:gd name="connsiteX3" fmla="*/ 151631 w 304031"/>
              <a:gd name="connsiteY3" fmla="*/ 116124 h 468386"/>
              <a:gd name="connsiteX4" fmla="*/ 98291 w 304031"/>
              <a:gd name="connsiteY4" fmla="*/ 135174 h 468386"/>
              <a:gd name="connsiteX5" fmla="*/ 132581 w 304031"/>
              <a:gd name="connsiteY5" fmla="*/ 238044 h 468386"/>
              <a:gd name="connsiteX6" fmla="*/ 41141 w 304031"/>
              <a:gd name="connsiteY6" fmla="*/ 257094 h 468386"/>
              <a:gd name="connsiteX7" fmla="*/ 3041 w 304031"/>
              <a:gd name="connsiteY7" fmla="*/ 333294 h 468386"/>
              <a:gd name="connsiteX8" fmla="*/ 3041 w 304031"/>
              <a:gd name="connsiteY8" fmla="*/ 409494 h 468386"/>
              <a:gd name="connsiteX9" fmla="*/ 8659 w 304031"/>
              <a:gd name="connsiteY9" fmla="*/ 468386 h 468386"/>
              <a:gd name="connsiteX0" fmla="*/ 327296 w 327296"/>
              <a:gd name="connsiteY0" fmla="*/ 19763 h 468050"/>
              <a:gd name="connsiteX1" fmla="*/ 222537 w 327296"/>
              <a:gd name="connsiteY1" fmla="*/ 2027 h 468050"/>
              <a:gd name="connsiteX2" fmla="*/ 170681 w 327296"/>
              <a:gd name="connsiteY2" fmla="*/ 81498 h 468050"/>
              <a:gd name="connsiteX3" fmla="*/ 151631 w 327296"/>
              <a:gd name="connsiteY3" fmla="*/ 115788 h 468050"/>
              <a:gd name="connsiteX4" fmla="*/ 98291 w 327296"/>
              <a:gd name="connsiteY4" fmla="*/ 134838 h 468050"/>
              <a:gd name="connsiteX5" fmla="*/ 132581 w 327296"/>
              <a:gd name="connsiteY5" fmla="*/ 237708 h 468050"/>
              <a:gd name="connsiteX6" fmla="*/ 41141 w 327296"/>
              <a:gd name="connsiteY6" fmla="*/ 256758 h 468050"/>
              <a:gd name="connsiteX7" fmla="*/ 3041 w 327296"/>
              <a:gd name="connsiteY7" fmla="*/ 332958 h 468050"/>
              <a:gd name="connsiteX8" fmla="*/ 3041 w 327296"/>
              <a:gd name="connsiteY8" fmla="*/ 409158 h 468050"/>
              <a:gd name="connsiteX9" fmla="*/ 8659 w 327296"/>
              <a:gd name="connsiteY9" fmla="*/ 468050 h 468050"/>
              <a:gd name="connsiteX0" fmla="*/ 327296 w 327296"/>
              <a:gd name="connsiteY0" fmla="*/ 20177 h 468464"/>
              <a:gd name="connsiteX1" fmla="*/ 222537 w 327296"/>
              <a:gd name="connsiteY1" fmla="*/ 2441 h 468464"/>
              <a:gd name="connsiteX2" fmla="*/ 170681 w 327296"/>
              <a:gd name="connsiteY2" fmla="*/ 81912 h 468464"/>
              <a:gd name="connsiteX3" fmla="*/ 151631 w 327296"/>
              <a:gd name="connsiteY3" fmla="*/ 116202 h 468464"/>
              <a:gd name="connsiteX4" fmla="*/ 98291 w 327296"/>
              <a:gd name="connsiteY4" fmla="*/ 135252 h 468464"/>
              <a:gd name="connsiteX5" fmla="*/ 132581 w 327296"/>
              <a:gd name="connsiteY5" fmla="*/ 238122 h 468464"/>
              <a:gd name="connsiteX6" fmla="*/ 41141 w 327296"/>
              <a:gd name="connsiteY6" fmla="*/ 257172 h 468464"/>
              <a:gd name="connsiteX7" fmla="*/ 3041 w 327296"/>
              <a:gd name="connsiteY7" fmla="*/ 333372 h 468464"/>
              <a:gd name="connsiteX8" fmla="*/ 3041 w 327296"/>
              <a:gd name="connsiteY8" fmla="*/ 409572 h 468464"/>
              <a:gd name="connsiteX9" fmla="*/ 8659 w 327296"/>
              <a:gd name="connsiteY9" fmla="*/ 468464 h 468464"/>
              <a:gd name="connsiteX0" fmla="*/ 328835 w 328835"/>
              <a:gd name="connsiteY0" fmla="*/ 20177 h 591581"/>
              <a:gd name="connsiteX1" fmla="*/ 224076 w 328835"/>
              <a:gd name="connsiteY1" fmla="*/ 2441 h 591581"/>
              <a:gd name="connsiteX2" fmla="*/ 172220 w 328835"/>
              <a:gd name="connsiteY2" fmla="*/ 81912 h 591581"/>
              <a:gd name="connsiteX3" fmla="*/ 153170 w 328835"/>
              <a:gd name="connsiteY3" fmla="*/ 116202 h 591581"/>
              <a:gd name="connsiteX4" fmla="*/ 99830 w 328835"/>
              <a:gd name="connsiteY4" fmla="*/ 135252 h 591581"/>
              <a:gd name="connsiteX5" fmla="*/ 134120 w 328835"/>
              <a:gd name="connsiteY5" fmla="*/ 238122 h 591581"/>
              <a:gd name="connsiteX6" fmla="*/ 42680 w 328835"/>
              <a:gd name="connsiteY6" fmla="*/ 257172 h 591581"/>
              <a:gd name="connsiteX7" fmla="*/ 4580 w 328835"/>
              <a:gd name="connsiteY7" fmla="*/ 333372 h 591581"/>
              <a:gd name="connsiteX8" fmla="*/ 4580 w 328835"/>
              <a:gd name="connsiteY8" fmla="*/ 409572 h 591581"/>
              <a:gd name="connsiteX9" fmla="*/ 39746 w 328835"/>
              <a:gd name="connsiteY9" fmla="*/ 591581 h 591581"/>
              <a:gd name="connsiteX0" fmla="*/ 327926 w 327926"/>
              <a:gd name="connsiteY0" fmla="*/ 20177 h 591581"/>
              <a:gd name="connsiteX1" fmla="*/ 223167 w 327926"/>
              <a:gd name="connsiteY1" fmla="*/ 2441 h 591581"/>
              <a:gd name="connsiteX2" fmla="*/ 171311 w 327926"/>
              <a:gd name="connsiteY2" fmla="*/ 81912 h 591581"/>
              <a:gd name="connsiteX3" fmla="*/ 152261 w 327926"/>
              <a:gd name="connsiteY3" fmla="*/ 116202 h 591581"/>
              <a:gd name="connsiteX4" fmla="*/ 98921 w 327926"/>
              <a:gd name="connsiteY4" fmla="*/ 135252 h 591581"/>
              <a:gd name="connsiteX5" fmla="*/ 133211 w 327926"/>
              <a:gd name="connsiteY5" fmla="*/ 238122 h 591581"/>
              <a:gd name="connsiteX6" fmla="*/ 41771 w 327926"/>
              <a:gd name="connsiteY6" fmla="*/ 257172 h 591581"/>
              <a:gd name="connsiteX7" fmla="*/ 3671 w 327926"/>
              <a:gd name="connsiteY7" fmla="*/ 333372 h 591581"/>
              <a:gd name="connsiteX8" fmla="*/ 3671 w 327926"/>
              <a:gd name="connsiteY8" fmla="*/ 409572 h 591581"/>
              <a:gd name="connsiteX9" fmla="*/ 22812 w 327926"/>
              <a:gd name="connsiteY9" fmla="*/ 513328 h 591581"/>
              <a:gd name="connsiteX10" fmla="*/ 38837 w 327926"/>
              <a:gd name="connsiteY10" fmla="*/ 591581 h 591581"/>
              <a:gd name="connsiteX0" fmla="*/ 327247 w 327247"/>
              <a:gd name="connsiteY0" fmla="*/ 20177 h 591581"/>
              <a:gd name="connsiteX1" fmla="*/ 222488 w 327247"/>
              <a:gd name="connsiteY1" fmla="*/ 2441 h 591581"/>
              <a:gd name="connsiteX2" fmla="*/ 170632 w 327247"/>
              <a:gd name="connsiteY2" fmla="*/ 81912 h 591581"/>
              <a:gd name="connsiteX3" fmla="*/ 151582 w 327247"/>
              <a:gd name="connsiteY3" fmla="*/ 116202 h 591581"/>
              <a:gd name="connsiteX4" fmla="*/ 98242 w 327247"/>
              <a:gd name="connsiteY4" fmla="*/ 135252 h 591581"/>
              <a:gd name="connsiteX5" fmla="*/ 132532 w 327247"/>
              <a:gd name="connsiteY5" fmla="*/ 238122 h 591581"/>
              <a:gd name="connsiteX6" fmla="*/ 41092 w 327247"/>
              <a:gd name="connsiteY6" fmla="*/ 257172 h 591581"/>
              <a:gd name="connsiteX7" fmla="*/ 2992 w 327247"/>
              <a:gd name="connsiteY7" fmla="*/ 333372 h 591581"/>
              <a:gd name="connsiteX8" fmla="*/ 2992 w 327247"/>
              <a:gd name="connsiteY8" fmla="*/ 409572 h 591581"/>
              <a:gd name="connsiteX9" fmla="*/ 7359 w 327247"/>
              <a:gd name="connsiteY9" fmla="*/ 526871 h 591581"/>
              <a:gd name="connsiteX10" fmla="*/ 38158 w 327247"/>
              <a:gd name="connsiteY10" fmla="*/ 591581 h 591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7247" h="591581">
                <a:moveTo>
                  <a:pt x="327247" y="20177"/>
                </a:moveTo>
                <a:cubicBezTo>
                  <a:pt x="301869" y="17541"/>
                  <a:pt x="248591" y="-7848"/>
                  <a:pt x="222488" y="2441"/>
                </a:cubicBezTo>
                <a:cubicBezTo>
                  <a:pt x="196386" y="12730"/>
                  <a:pt x="182450" y="62952"/>
                  <a:pt x="170632" y="81912"/>
                </a:cubicBezTo>
                <a:cubicBezTo>
                  <a:pt x="158814" y="100872"/>
                  <a:pt x="163647" y="107312"/>
                  <a:pt x="151582" y="116202"/>
                </a:cubicBezTo>
                <a:cubicBezTo>
                  <a:pt x="139517" y="125092"/>
                  <a:pt x="101417" y="114932"/>
                  <a:pt x="98242" y="135252"/>
                </a:cubicBezTo>
                <a:cubicBezTo>
                  <a:pt x="95067" y="155572"/>
                  <a:pt x="142057" y="217802"/>
                  <a:pt x="132532" y="238122"/>
                </a:cubicBezTo>
                <a:cubicBezTo>
                  <a:pt x="123007" y="258442"/>
                  <a:pt x="62682" y="241297"/>
                  <a:pt x="41092" y="257172"/>
                </a:cubicBezTo>
                <a:cubicBezTo>
                  <a:pt x="19502" y="273047"/>
                  <a:pt x="9342" y="307972"/>
                  <a:pt x="2992" y="333372"/>
                </a:cubicBezTo>
                <a:cubicBezTo>
                  <a:pt x="-3358" y="358772"/>
                  <a:pt x="2264" y="377322"/>
                  <a:pt x="2992" y="409572"/>
                </a:cubicBezTo>
                <a:cubicBezTo>
                  <a:pt x="3720" y="441822"/>
                  <a:pt x="1498" y="496536"/>
                  <a:pt x="7359" y="526871"/>
                </a:cubicBezTo>
                <a:cubicBezTo>
                  <a:pt x="13220" y="557206"/>
                  <a:pt x="35487" y="578539"/>
                  <a:pt x="38158" y="591581"/>
                </a:cubicBezTo>
              </a:path>
            </a:pathLst>
          </a:custGeom>
          <a:noFill/>
          <a:ln w="63500">
            <a:solidFill>
              <a:srgbClr val="9E2431"/>
            </a:solidFill>
            <a:headEnd type="triangle"/>
            <a:tailEnd type="triangle"/>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9" name="Oval 188"/>
          <p:cNvSpPr/>
          <p:nvPr userDrawn="1"/>
        </p:nvSpPr>
        <p:spPr>
          <a:xfrm>
            <a:off x="7147198" y="4382591"/>
            <a:ext cx="112691" cy="150254"/>
          </a:xfrm>
          <a:prstGeom prst="ellipse">
            <a:avLst/>
          </a:prstGeom>
          <a:solidFill>
            <a:srgbClr val="9E2431"/>
          </a:solidFill>
          <a:ln>
            <a:solidFill>
              <a:schemeClr val="bg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00" dirty="0">
              <a:solidFill>
                <a:schemeClr val="bg1"/>
              </a:solidFill>
            </a:endParaRPr>
          </a:p>
        </p:txBody>
      </p:sp>
      <p:sp>
        <p:nvSpPr>
          <p:cNvPr id="190" name="Pentagon 189"/>
          <p:cNvSpPr/>
          <p:nvPr userDrawn="1"/>
        </p:nvSpPr>
        <p:spPr>
          <a:xfrm>
            <a:off x="6578930" y="4375227"/>
            <a:ext cx="568269" cy="198867"/>
          </a:xfrm>
          <a:prstGeom prst="homePlate">
            <a:avLst/>
          </a:prstGeom>
          <a:solidFill>
            <a:srgbClr val="9E2431"/>
          </a:solidFill>
          <a:ln>
            <a:noFill/>
          </a:ln>
          <a:effectLst>
            <a:outerShdw blurRad="76200" dist="12700" dir="2700000" sy="-23000" kx="-800400" algn="b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sz="1100" b="1" dirty="0">
                <a:solidFill>
                  <a:schemeClr val="bg1"/>
                </a:solidFill>
                <a:latin typeface="Segoe UI Semilight" panose="020B0402040204020203" pitchFamily="34" charset="0"/>
                <a:cs typeface="Segoe UI Semilight" panose="020B0402040204020203" pitchFamily="34" charset="0"/>
              </a:rPr>
              <a:t>Andimeshk</a:t>
            </a:r>
          </a:p>
        </p:txBody>
      </p:sp>
      <p:sp>
        <p:nvSpPr>
          <p:cNvPr id="191" name="Pentagon 190"/>
          <p:cNvSpPr/>
          <p:nvPr userDrawn="1"/>
        </p:nvSpPr>
        <p:spPr>
          <a:xfrm flipH="1">
            <a:off x="8443094" y="1987874"/>
            <a:ext cx="387503" cy="198867"/>
          </a:xfrm>
          <a:prstGeom prst="homePlate">
            <a:avLst/>
          </a:prstGeom>
          <a:solidFill>
            <a:srgbClr val="9E2431"/>
          </a:solidFill>
          <a:ln>
            <a:noFill/>
          </a:ln>
          <a:effectLst>
            <a:outerShdw blurRad="76200" dist="12700" dir="2700000" sy="-23000" kx="-800400" algn="b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sz="1100" b="1" dirty="0">
                <a:solidFill>
                  <a:schemeClr val="bg1"/>
                </a:solidFill>
                <a:latin typeface="Segoe UI Semilight" panose="020B0402040204020203" pitchFamily="34" charset="0"/>
                <a:cs typeface="Segoe UI Semilight" panose="020B0402040204020203" pitchFamily="34" charset="0"/>
              </a:rPr>
              <a:t>Dorud</a:t>
            </a:r>
          </a:p>
        </p:txBody>
      </p:sp>
      <p:sp>
        <p:nvSpPr>
          <p:cNvPr id="192" name="Oval 191"/>
          <p:cNvSpPr/>
          <p:nvPr userDrawn="1"/>
        </p:nvSpPr>
        <p:spPr>
          <a:xfrm>
            <a:off x="8330402" y="2012179"/>
            <a:ext cx="112691" cy="150254"/>
          </a:xfrm>
          <a:prstGeom prst="ellipse">
            <a:avLst/>
          </a:prstGeom>
          <a:solidFill>
            <a:srgbClr val="9E2431"/>
          </a:solidFill>
          <a:ln>
            <a:solidFill>
              <a:schemeClr val="bg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00" dirty="0">
              <a:solidFill>
                <a:schemeClr val="bg1"/>
              </a:solidFill>
            </a:endParaRPr>
          </a:p>
        </p:txBody>
      </p:sp>
      <p:sp>
        <p:nvSpPr>
          <p:cNvPr id="193" name="Oval 192"/>
          <p:cNvSpPr/>
          <p:nvPr userDrawn="1"/>
        </p:nvSpPr>
        <p:spPr>
          <a:xfrm>
            <a:off x="7240585" y="2032651"/>
            <a:ext cx="112691" cy="150254"/>
          </a:xfrm>
          <a:prstGeom prst="ellipse">
            <a:avLst/>
          </a:prstGeom>
          <a:solidFill>
            <a:srgbClr val="9E2431"/>
          </a:solidFill>
          <a:ln>
            <a:solidFill>
              <a:schemeClr val="bg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00" dirty="0">
              <a:solidFill>
                <a:schemeClr val="bg1"/>
              </a:solidFill>
            </a:endParaRPr>
          </a:p>
        </p:txBody>
      </p:sp>
      <p:sp>
        <p:nvSpPr>
          <p:cNvPr id="194" name="Pentagon 193"/>
          <p:cNvSpPr/>
          <p:nvPr userDrawn="1"/>
        </p:nvSpPr>
        <p:spPr>
          <a:xfrm>
            <a:off x="6948586" y="1814877"/>
            <a:ext cx="696690" cy="198867"/>
          </a:xfrm>
          <a:prstGeom prst="homePlate">
            <a:avLst>
              <a:gd name="adj" fmla="val 0"/>
            </a:avLst>
          </a:prstGeom>
          <a:solidFill>
            <a:srgbClr val="9E2431"/>
          </a:solidFill>
          <a:ln>
            <a:noFill/>
          </a:ln>
          <a:effectLst>
            <a:outerShdw blurRad="76200" dist="12700" dir="2700000" sy="-23000" kx="-800400" algn="b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sz="1100" b="1" dirty="0">
                <a:solidFill>
                  <a:schemeClr val="bg1"/>
                </a:solidFill>
                <a:latin typeface="Segoe UI Semilight" panose="020B0402040204020203" pitchFamily="34" charset="0"/>
                <a:cs typeface="Segoe UI Semilight" panose="020B0402040204020203" pitchFamily="34" charset="0"/>
              </a:rPr>
              <a:t>Khorramabad</a:t>
            </a:r>
          </a:p>
        </p:txBody>
      </p:sp>
      <p:sp>
        <p:nvSpPr>
          <p:cNvPr id="63" name="Oval 62"/>
          <p:cNvSpPr/>
          <p:nvPr userDrawn="1"/>
        </p:nvSpPr>
        <p:spPr>
          <a:xfrm>
            <a:off x="6650422" y="2531571"/>
            <a:ext cx="527324" cy="703098"/>
          </a:xfrm>
          <a:prstGeom prst="ellipse">
            <a:avLst/>
          </a:prstGeom>
          <a:solidFill>
            <a:srgbClr val="25273C"/>
          </a:solidFill>
          <a:ln>
            <a:solidFill>
              <a:schemeClr val="bg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800" b="1" dirty="0">
                <a:solidFill>
                  <a:schemeClr val="bg1"/>
                </a:solidFill>
                <a:latin typeface="Segoe UI Semilight" panose="020B0402040204020203" pitchFamily="34" charset="0"/>
                <a:cs typeface="Segoe UI Semilight" panose="020B0402040204020203" pitchFamily="34" charset="0"/>
              </a:rPr>
              <a:t>339</a:t>
            </a:r>
          </a:p>
          <a:p>
            <a:pPr algn="ctr"/>
            <a:r>
              <a:rPr lang="en-US" sz="1800" b="1" dirty="0">
                <a:solidFill>
                  <a:schemeClr val="bg1"/>
                </a:solidFill>
                <a:latin typeface="Segoe UI Semilight" panose="020B0402040204020203" pitchFamily="34" charset="0"/>
                <a:cs typeface="Segoe UI Semilight" panose="020B0402040204020203" pitchFamily="34" charset="0"/>
              </a:rPr>
              <a:t>km</a:t>
            </a:r>
          </a:p>
        </p:txBody>
      </p:sp>
    </p:spTree>
    <p:extLst>
      <p:ext uri="{BB962C8B-B14F-4D97-AF65-F5344CB8AC3E}">
        <p14:creationId xmlns:p14="http://schemas.microsoft.com/office/powerpoint/2010/main" val="80279822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 F">
    <p:spTree>
      <p:nvGrpSpPr>
        <p:cNvPr id="1" name=""/>
        <p:cNvGrpSpPr/>
        <p:nvPr/>
      </p:nvGrpSpPr>
      <p:grpSpPr>
        <a:xfrm>
          <a:off x="0" y="0"/>
          <a:ext cx="0" cy="0"/>
          <a:chOff x="0" y="0"/>
          <a:chExt cx="0" cy="0"/>
        </a:xfrm>
      </p:grpSpPr>
      <p:pic>
        <p:nvPicPr>
          <p:cNvPr id="55" name="Picture 54"/>
          <p:cNvPicPr>
            <a:picLocks noChangeAspect="1"/>
          </p:cNvPicPr>
          <p:nvPr userDrawn="1"/>
        </p:nvPicPr>
        <p:blipFill rotWithShape="1">
          <a:blip r:embed="rId2" cstate="print">
            <a:extLst>
              <a:ext uri="{28A0092B-C50C-407E-A947-70E740481C1C}">
                <a14:useLocalDpi xmlns:a14="http://schemas.microsoft.com/office/drawing/2010/main" val="0"/>
              </a:ext>
            </a:extLst>
          </a:blip>
          <a:srcRect l="11861" t="6662" r="6995" b="203"/>
          <a:stretch/>
        </p:blipFill>
        <p:spPr>
          <a:xfrm>
            <a:off x="5949186" y="806823"/>
            <a:ext cx="2908958" cy="5413539"/>
          </a:xfrm>
          <a:prstGeom prst="rect">
            <a:avLst/>
          </a:prstGeom>
        </p:spPr>
      </p:pic>
      <p:sp>
        <p:nvSpPr>
          <p:cNvPr id="56" name="Freeform 55"/>
          <p:cNvSpPr/>
          <p:nvPr userDrawn="1"/>
        </p:nvSpPr>
        <p:spPr>
          <a:xfrm>
            <a:off x="6293135" y="1838679"/>
            <a:ext cx="2082691" cy="2648504"/>
          </a:xfrm>
          <a:custGeom>
            <a:avLst/>
            <a:gdLst>
              <a:gd name="connsiteX0" fmla="*/ 396117 w 396117"/>
              <a:gd name="connsiteY0" fmla="*/ 45256 h 373869"/>
              <a:gd name="connsiteX1" fmla="*/ 362779 w 396117"/>
              <a:gd name="connsiteY1" fmla="*/ 13 h 373869"/>
              <a:gd name="connsiteX2" fmla="*/ 298485 w 396117"/>
              <a:gd name="connsiteY2" fmla="*/ 40494 h 373869"/>
              <a:gd name="connsiteX3" fmla="*/ 77029 w 396117"/>
              <a:gd name="connsiteY3" fmla="*/ 42875 h 373869"/>
              <a:gd name="connsiteX4" fmla="*/ 79410 w 396117"/>
              <a:gd name="connsiteY4" fmla="*/ 76213 h 373869"/>
              <a:gd name="connsiteX5" fmla="*/ 829 w 396117"/>
              <a:gd name="connsiteY5" fmla="*/ 140506 h 373869"/>
              <a:gd name="connsiteX6" fmla="*/ 136560 w 396117"/>
              <a:gd name="connsiteY6" fmla="*/ 288144 h 373869"/>
              <a:gd name="connsiteX7" fmla="*/ 167517 w 396117"/>
              <a:gd name="connsiteY7" fmla="*/ 373869 h 373869"/>
              <a:gd name="connsiteX0" fmla="*/ 396117 w 396117"/>
              <a:gd name="connsiteY0" fmla="*/ 45256 h 373869"/>
              <a:gd name="connsiteX1" fmla="*/ 362779 w 396117"/>
              <a:gd name="connsiteY1" fmla="*/ 13 h 373869"/>
              <a:gd name="connsiteX2" fmla="*/ 298485 w 396117"/>
              <a:gd name="connsiteY2" fmla="*/ 40494 h 373869"/>
              <a:gd name="connsiteX3" fmla="*/ 77029 w 396117"/>
              <a:gd name="connsiteY3" fmla="*/ 42875 h 373869"/>
              <a:gd name="connsiteX4" fmla="*/ 79410 w 396117"/>
              <a:gd name="connsiteY4" fmla="*/ 76213 h 373869"/>
              <a:gd name="connsiteX5" fmla="*/ 829 w 396117"/>
              <a:gd name="connsiteY5" fmla="*/ 140506 h 373869"/>
              <a:gd name="connsiteX6" fmla="*/ 136560 w 396117"/>
              <a:gd name="connsiteY6" fmla="*/ 288144 h 373869"/>
              <a:gd name="connsiteX7" fmla="*/ 167517 w 396117"/>
              <a:gd name="connsiteY7" fmla="*/ 373869 h 373869"/>
              <a:gd name="connsiteX0" fmla="*/ 391999 w 391999"/>
              <a:gd name="connsiteY0" fmla="*/ 37021 h 373871"/>
              <a:gd name="connsiteX1" fmla="*/ 362779 w 391999"/>
              <a:gd name="connsiteY1" fmla="*/ 15 h 373871"/>
              <a:gd name="connsiteX2" fmla="*/ 298485 w 391999"/>
              <a:gd name="connsiteY2" fmla="*/ 40496 h 373871"/>
              <a:gd name="connsiteX3" fmla="*/ 77029 w 391999"/>
              <a:gd name="connsiteY3" fmla="*/ 42877 h 373871"/>
              <a:gd name="connsiteX4" fmla="*/ 79410 w 391999"/>
              <a:gd name="connsiteY4" fmla="*/ 76215 h 373871"/>
              <a:gd name="connsiteX5" fmla="*/ 829 w 391999"/>
              <a:gd name="connsiteY5" fmla="*/ 140508 h 373871"/>
              <a:gd name="connsiteX6" fmla="*/ 136560 w 391999"/>
              <a:gd name="connsiteY6" fmla="*/ 288146 h 373871"/>
              <a:gd name="connsiteX7" fmla="*/ 167517 w 391999"/>
              <a:gd name="connsiteY7" fmla="*/ 373871 h 373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1999" h="373871">
                <a:moveTo>
                  <a:pt x="391999" y="37021"/>
                </a:moveTo>
                <a:cubicBezTo>
                  <a:pt x="383466" y="14796"/>
                  <a:pt x="378365" y="-564"/>
                  <a:pt x="362779" y="15"/>
                </a:cubicBezTo>
                <a:cubicBezTo>
                  <a:pt x="347193" y="594"/>
                  <a:pt x="346110" y="33352"/>
                  <a:pt x="298485" y="40496"/>
                </a:cubicBezTo>
                <a:cubicBezTo>
                  <a:pt x="250860" y="47640"/>
                  <a:pt x="113541" y="36924"/>
                  <a:pt x="77029" y="42877"/>
                </a:cubicBezTo>
                <a:cubicBezTo>
                  <a:pt x="40517" y="48830"/>
                  <a:pt x="92110" y="59943"/>
                  <a:pt x="79410" y="76215"/>
                </a:cubicBezTo>
                <a:cubicBezTo>
                  <a:pt x="66710" y="92487"/>
                  <a:pt x="-8696" y="105186"/>
                  <a:pt x="829" y="140508"/>
                </a:cubicBezTo>
                <a:cubicBezTo>
                  <a:pt x="10354" y="175830"/>
                  <a:pt x="108779" y="249252"/>
                  <a:pt x="136560" y="288146"/>
                </a:cubicBezTo>
                <a:cubicBezTo>
                  <a:pt x="164341" y="327040"/>
                  <a:pt x="175454" y="324261"/>
                  <a:pt x="167517" y="373871"/>
                </a:cubicBezTo>
              </a:path>
            </a:pathLst>
          </a:custGeom>
          <a:noFill/>
          <a:ln w="63500">
            <a:solidFill>
              <a:srgbClr val="25273C"/>
            </a:solidFill>
            <a:prstDash val="sysDash"/>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 name="Freeform 56"/>
          <p:cNvSpPr/>
          <p:nvPr userDrawn="1"/>
        </p:nvSpPr>
        <p:spPr>
          <a:xfrm>
            <a:off x="7177746" y="2086746"/>
            <a:ext cx="1769778" cy="4265758"/>
          </a:xfrm>
          <a:custGeom>
            <a:avLst/>
            <a:gdLst>
              <a:gd name="connsiteX0" fmla="*/ 327325 w 354587"/>
              <a:gd name="connsiteY0" fmla="*/ 0 h 1261110"/>
              <a:gd name="connsiteX1" fmla="*/ 353995 w 354587"/>
              <a:gd name="connsiteY1" fmla="*/ 129540 h 1261110"/>
              <a:gd name="connsiteX2" fmla="*/ 304465 w 354587"/>
              <a:gd name="connsiteY2" fmla="*/ 163830 h 1261110"/>
              <a:gd name="connsiteX3" fmla="*/ 232075 w 354587"/>
              <a:gd name="connsiteY3" fmla="*/ 156210 h 1261110"/>
              <a:gd name="connsiteX4" fmla="*/ 171115 w 354587"/>
              <a:gd name="connsiteY4" fmla="*/ 228600 h 1261110"/>
              <a:gd name="connsiteX5" fmla="*/ 152065 w 354587"/>
              <a:gd name="connsiteY5" fmla="*/ 262890 h 1261110"/>
              <a:gd name="connsiteX6" fmla="*/ 98725 w 354587"/>
              <a:gd name="connsiteY6" fmla="*/ 281940 h 1261110"/>
              <a:gd name="connsiteX7" fmla="*/ 133015 w 354587"/>
              <a:gd name="connsiteY7" fmla="*/ 384810 h 1261110"/>
              <a:gd name="connsiteX8" fmla="*/ 41575 w 354587"/>
              <a:gd name="connsiteY8" fmla="*/ 403860 h 1261110"/>
              <a:gd name="connsiteX9" fmla="*/ 3475 w 354587"/>
              <a:gd name="connsiteY9" fmla="*/ 480060 h 1261110"/>
              <a:gd name="connsiteX10" fmla="*/ 3475 w 354587"/>
              <a:gd name="connsiteY10" fmla="*/ 556260 h 1261110"/>
              <a:gd name="connsiteX11" fmla="*/ 18715 w 354587"/>
              <a:gd name="connsiteY11" fmla="*/ 662940 h 1261110"/>
              <a:gd name="connsiteX12" fmla="*/ 91105 w 354587"/>
              <a:gd name="connsiteY12" fmla="*/ 765810 h 1261110"/>
              <a:gd name="connsiteX13" fmla="*/ 102535 w 354587"/>
              <a:gd name="connsiteY13" fmla="*/ 902970 h 1261110"/>
              <a:gd name="connsiteX14" fmla="*/ 232075 w 354587"/>
              <a:gd name="connsiteY14" fmla="*/ 1261110 h 1261110"/>
              <a:gd name="connsiteX0" fmla="*/ 327325 w 354587"/>
              <a:gd name="connsiteY0" fmla="*/ 0 h 902970"/>
              <a:gd name="connsiteX1" fmla="*/ 353995 w 354587"/>
              <a:gd name="connsiteY1" fmla="*/ 129540 h 902970"/>
              <a:gd name="connsiteX2" fmla="*/ 304465 w 354587"/>
              <a:gd name="connsiteY2" fmla="*/ 163830 h 902970"/>
              <a:gd name="connsiteX3" fmla="*/ 232075 w 354587"/>
              <a:gd name="connsiteY3" fmla="*/ 156210 h 902970"/>
              <a:gd name="connsiteX4" fmla="*/ 171115 w 354587"/>
              <a:gd name="connsiteY4" fmla="*/ 228600 h 902970"/>
              <a:gd name="connsiteX5" fmla="*/ 152065 w 354587"/>
              <a:gd name="connsiteY5" fmla="*/ 262890 h 902970"/>
              <a:gd name="connsiteX6" fmla="*/ 98725 w 354587"/>
              <a:gd name="connsiteY6" fmla="*/ 281940 h 902970"/>
              <a:gd name="connsiteX7" fmla="*/ 133015 w 354587"/>
              <a:gd name="connsiteY7" fmla="*/ 384810 h 902970"/>
              <a:gd name="connsiteX8" fmla="*/ 41575 w 354587"/>
              <a:gd name="connsiteY8" fmla="*/ 403860 h 902970"/>
              <a:gd name="connsiteX9" fmla="*/ 3475 w 354587"/>
              <a:gd name="connsiteY9" fmla="*/ 480060 h 902970"/>
              <a:gd name="connsiteX10" fmla="*/ 3475 w 354587"/>
              <a:gd name="connsiteY10" fmla="*/ 556260 h 902970"/>
              <a:gd name="connsiteX11" fmla="*/ 18715 w 354587"/>
              <a:gd name="connsiteY11" fmla="*/ 662940 h 902970"/>
              <a:gd name="connsiteX12" fmla="*/ 91105 w 354587"/>
              <a:gd name="connsiteY12" fmla="*/ 765810 h 902970"/>
              <a:gd name="connsiteX13" fmla="*/ 102535 w 354587"/>
              <a:gd name="connsiteY13" fmla="*/ 902970 h 902970"/>
              <a:gd name="connsiteX0" fmla="*/ 327325 w 354587"/>
              <a:gd name="connsiteY0" fmla="*/ 0 h 765810"/>
              <a:gd name="connsiteX1" fmla="*/ 353995 w 354587"/>
              <a:gd name="connsiteY1" fmla="*/ 129540 h 765810"/>
              <a:gd name="connsiteX2" fmla="*/ 304465 w 354587"/>
              <a:gd name="connsiteY2" fmla="*/ 163830 h 765810"/>
              <a:gd name="connsiteX3" fmla="*/ 232075 w 354587"/>
              <a:gd name="connsiteY3" fmla="*/ 156210 h 765810"/>
              <a:gd name="connsiteX4" fmla="*/ 171115 w 354587"/>
              <a:gd name="connsiteY4" fmla="*/ 228600 h 765810"/>
              <a:gd name="connsiteX5" fmla="*/ 152065 w 354587"/>
              <a:gd name="connsiteY5" fmla="*/ 262890 h 765810"/>
              <a:gd name="connsiteX6" fmla="*/ 98725 w 354587"/>
              <a:gd name="connsiteY6" fmla="*/ 281940 h 765810"/>
              <a:gd name="connsiteX7" fmla="*/ 133015 w 354587"/>
              <a:gd name="connsiteY7" fmla="*/ 384810 h 765810"/>
              <a:gd name="connsiteX8" fmla="*/ 41575 w 354587"/>
              <a:gd name="connsiteY8" fmla="*/ 403860 h 765810"/>
              <a:gd name="connsiteX9" fmla="*/ 3475 w 354587"/>
              <a:gd name="connsiteY9" fmla="*/ 480060 h 765810"/>
              <a:gd name="connsiteX10" fmla="*/ 3475 w 354587"/>
              <a:gd name="connsiteY10" fmla="*/ 556260 h 765810"/>
              <a:gd name="connsiteX11" fmla="*/ 18715 w 354587"/>
              <a:gd name="connsiteY11" fmla="*/ 662940 h 765810"/>
              <a:gd name="connsiteX12" fmla="*/ 91105 w 354587"/>
              <a:gd name="connsiteY12" fmla="*/ 765810 h 765810"/>
              <a:gd name="connsiteX0" fmla="*/ 327325 w 354587"/>
              <a:gd name="connsiteY0" fmla="*/ 0 h 662940"/>
              <a:gd name="connsiteX1" fmla="*/ 353995 w 354587"/>
              <a:gd name="connsiteY1" fmla="*/ 129540 h 662940"/>
              <a:gd name="connsiteX2" fmla="*/ 304465 w 354587"/>
              <a:gd name="connsiteY2" fmla="*/ 163830 h 662940"/>
              <a:gd name="connsiteX3" fmla="*/ 232075 w 354587"/>
              <a:gd name="connsiteY3" fmla="*/ 156210 h 662940"/>
              <a:gd name="connsiteX4" fmla="*/ 171115 w 354587"/>
              <a:gd name="connsiteY4" fmla="*/ 228600 h 662940"/>
              <a:gd name="connsiteX5" fmla="*/ 152065 w 354587"/>
              <a:gd name="connsiteY5" fmla="*/ 262890 h 662940"/>
              <a:gd name="connsiteX6" fmla="*/ 98725 w 354587"/>
              <a:gd name="connsiteY6" fmla="*/ 281940 h 662940"/>
              <a:gd name="connsiteX7" fmla="*/ 133015 w 354587"/>
              <a:gd name="connsiteY7" fmla="*/ 384810 h 662940"/>
              <a:gd name="connsiteX8" fmla="*/ 41575 w 354587"/>
              <a:gd name="connsiteY8" fmla="*/ 403860 h 662940"/>
              <a:gd name="connsiteX9" fmla="*/ 3475 w 354587"/>
              <a:gd name="connsiteY9" fmla="*/ 480060 h 662940"/>
              <a:gd name="connsiteX10" fmla="*/ 3475 w 354587"/>
              <a:gd name="connsiteY10" fmla="*/ 556260 h 662940"/>
              <a:gd name="connsiteX11" fmla="*/ 18715 w 354587"/>
              <a:gd name="connsiteY11" fmla="*/ 662940 h 662940"/>
              <a:gd name="connsiteX0" fmla="*/ 326694 w 353956"/>
              <a:gd name="connsiteY0" fmla="*/ 0 h 662940"/>
              <a:gd name="connsiteX1" fmla="*/ 353364 w 353956"/>
              <a:gd name="connsiteY1" fmla="*/ 129540 h 662940"/>
              <a:gd name="connsiteX2" fmla="*/ 303834 w 353956"/>
              <a:gd name="connsiteY2" fmla="*/ 163830 h 662940"/>
              <a:gd name="connsiteX3" fmla="*/ 231444 w 353956"/>
              <a:gd name="connsiteY3" fmla="*/ 156210 h 662940"/>
              <a:gd name="connsiteX4" fmla="*/ 170484 w 353956"/>
              <a:gd name="connsiteY4" fmla="*/ 228600 h 662940"/>
              <a:gd name="connsiteX5" fmla="*/ 151434 w 353956"/>
              <a:gd name="connsiteY5" fmla="*/ 262890 h 662940"/>
              <a:gd name="connsiteX6" fmla="*/ 98094 w 353956"/>
              <a:gd name="connsiteY6" fmla="*/ 281940 h 662940"/>
              <a:gd name="connsiteX7" fmla="*/ 132384 w 353956"/>
              <a:gd name="connsiteY7" fmla="*/ 384810 h 662940"/>
              <a:gd name="connsiteX8" fmla="*/ 40944 w 353956"/>
              <a:gd name="connsiteY8" fmla="*/ 403860 h 662940"/>
              <a:gd name="connsiteX9" fmla="*/ 2844 w 353956"/>
              <a:gd name="connsiteY9" fmla="*/ 480060 h 662940"/>
              <a:gd name="connsiteX10" fmla="*/ 2844 w 353956"/>
              <a:gd name="connsiteY10" fmla="*/ 556260 h 662940"/>
              <a:gd name="connsiteX11" fmla="*/ 3404 w 353956"/>
              <a:gd name="connsiteY11" fmla="*/ 591887 h 662940"/>
              <a:gd name="connsiteX12" fmla="*/ 18084 w 353956"/>
              <a:gd name="connsiteY12" fmla="*/ 662940 h 662940"/>
              <a:gd name="connsiteX0" fmla="*/ 326694 w 353956"/>
              <a:gd name="connsiteY0" fmla="*/ 0 h 591887"/>
              <a:gd name="connsiteX1" fmla="*/ 353364 w 353956"/>
              <a:gd name="connsiteY1" fmla="*/ 129540 h 591887"/>
              <a:gd name="connsiteX2" fmla="*/ 303834 w 353956"/>
              <a:gd name="connsiteY2" fmla="*/ 163830 h 591887"/>
              <a:gd name="connsiteX3" fmla="*/ 231444 w 353956"/>
              <a:gd name="connsiteY3" fmla="*/ 156210 h 591887"/>
              <a:gd name="connsiteX4" fmla="*/ 170484 w 353956"/>
              <a:gd name="connsiteY4" fmla="*/ 228600 h 591887"/>
              <a:gd name="connsiteX5" fmla="*/ 151434 w 353956"/>
              <a:gd name="connsiteY5" fmla="*/ 262890 h 591887"/>
              <a:gd name="connsiteX6" fmla="*/ 98094 w 353956"/>
              <a:gd name="connsiteY6" fmla="*/ 281940 h 591887"/>
              <a:gd name="connsiteX7" fmla="*/ 132384 w 353956"/>
              <a:gd name="connsiteY7" fmla="*/ 384810 h 591887"/>
              <a:gd name="connsiteX8" fmla="*/ 40944 w 353956"/>
              <a:gd name="connsiteY8" fmla="*/ 403860 h 591887"/>
              <a:gd name="connsiteX9" fmla="*/ 2844 w 353956"/>
              <a:gd name="connsiteY9" fmla="*/ 480060 h 591887"/>
              <a:gd name="connsiteX10" fmla="*/ 2844 w 353956"/>
              <a:gd name="connsiteY10" fmla="*/ 556260 h 591887"/>
              <a:gd name="connsiteX11" fmla="*/ 3404 w 353956"/>
              <a:gd name="connsiteY11" fmla="*/ 591887 h 591887"/>
              <a:gd name="connsiteX0" fmla="*/ 353364 w 353364"/>
              <a:gd name="connsiteY0" fmla="*/ 0 h 462347"/>
              <a:gd name="connsiteX1" fmla="*/ 303834 w 353364"/>
              <a:gd name="connsiteY1" fmla="*/ 34290 h 462347"/>
              <a:gd name="connsiteX2" fmla="*/ 231444 w 353364"/>
              <a:gd name="connsiteY2" fmla="*/ 26670 h 462347"/>
              <a:gd name="connsiteX3" fmla="*/ 170484 w 353364"/>
              <a:gd name="connsiteY3" fmla="*/ 99060 h 462347"/>
              <a:gd name="connsiteX4" fmla="*/ 151434 w 353364"/>
              <a:gd name="connsiteY4" fmla="*/ 133350 h 462347"/>
              <a:gd name="connsiteX5" fmla="*/ 98094 w 353364"/>
              <a:gd name="connsiteY5" fmla="*/ 152400 h 462347"/>
              <a:gd name="connsiteX6" fmla="*/ 132384 w 353364"/>
              <a:gd name="connsiteY6" fmla="*/ 255270 h 462347"/>
              <a:gd name="connsiteX7" fmla="*/ 40944 w 353364"/>
              <a:gd name="connsiteY7" fmla="*/ 274320 h 462347"/>
              <a:gd name="connsiteX8" fmla="*/ 2844 w 353364"/>
              <a:gd name="connsiteY8" fmla="*/ 350520 h 462347"/>
              <a:gd name="connsiteX9" fmla="*/ 2844 w 353364"/>
              <a:gd name="connsiteY9" fmla="*/ 426720 h 462347"/>
              <a:gd name="connsiteX10" fmla="*/ 3404 w 353364"/>
              <a:gd name="connsiteY10" fmla="*/ 462347 h 462347"/>
              <a:gd name="connsiteX0" fmla="*/ 303834 w 303834"/>
              <a:gd name="connsiteY0" fmla="*/ 10548 h 438605"/>
              <a:gd name="connsiteX1" fmla="*/ 231444 w 303834"/>
              <a:gd name="connsiteY1" fmla="*/ 2928 h 438605"/>
              <a:gd name="connsiteX2" fmla="*/ 170484 w 303834"/>
              <a:gd name="connsiteY2" fmla="*/ 75318 h 438605"/>
              <a:gd name="connsiteX3" fmla="*/ 151434 w 303834"/>
              <a:gd name="connsiteY3" fmla="*/ 109608 h 438605"/>
              <a:gd name="connsiteX4" fmla="*/ 98094 w 303834"/>
              <a:gd name="connsiteY4" fmla="*/ 128658 h 438605"/>
              <a:gd name="connsiteX5" fmla="*/ 132384 w 303834"/>
              <a:gd name="connsiteY5" fmla="*/ 231528 h 438605"/>
              <a:gd name="connsiteX6" fmla="*/ 40944 w 303834"/>
              <a:gd name="connsiteY6" fmla="*/ 250578 h 438605"/>
              <a:gd name="connsiteX7" fmla="*/ 2844 w 303834"/>
              <a:gd name="connsiteY7" fmla="*/ 326778 h 438605"/>
              <a:gd name="connsiteX8" fmla="*/ 2844 w 303834"/>
              <a:gd name="connsiteY8" fmla="*/ 402978 h 438605"/>
              <a:gd name="connsiteX9" fmla="*/ 3404 w 303834"/>
              <a:gd name="connsiteY9" fmla="*/ 438605 h 438605"/>
              <a:gd name="connsiteX0" fmla="*/ 303834 w 303834"/>
              <a:gd name="connsiteY0" fmla="*/ 17064 h 445121"/>
              <a:gd name="connsiteX1" fmla="*/ 222340 w 303834"/>
              <a:gd name="connsiteY1" fmla="*/ 2363 h 445121"/>
              <a:gd name="connsiteX2" fmla="*/ 170484 w 303834"/>
              <a:gd name="connsiteY2" fmla="*/ 81834 h 445121"/>
              <a:gd name="connsiteX3" fmla="*/ 151434 w 303834"/>
              <a:gd name="connsiteY3" fmla="*/ 116124 h 445121"/>
              <a:gd name="connsiteX4" fmla="*/ 98094 w 303834"/>
              <a:gd name="connsiteY4" fmla="*/ 135174 h 445121"/>
              <a:gd name="connsiteX5" fmla="*/ 132384 w 303834"/>
              <a:gd name="connsiteY5" fmla="*/ 238044 h 445121"/>
              <a:gd name="connsiteX6" fmla="*/ 40944 w 303834"/>
              <a:gd name="connsiteY6" fmla="*/ 257094 h 445121"/>
              <a:gd name="connsiteX7" fmla="*/ 2844 w 303834"/>
              <a:gd name="connsiteY7" fmla="*/ 333294 h 445121"/>
              <a:gd name="connsiteX8" fmla="*/ 2844 w 303834"/>
              <a:gd name="connsiteY8" fmla="*/ 409494 h 445121"/>
              <a:gd name="connsiteX9" fmla="*/ 3404 w 303834"/>
              <a:gd name="connsiteY9" fmla="*/ 445121 h 445121"/>
              <a:gd name="connsiteX0" fmla="*/ 303950 w 303950"/>
              <a:gd name="connsiteY0" fmla="*/ 17064 h 461305"/>
              <a:gd name="connsiteX1" fmla="*/ 222456 w 303950"/>
              <a:gd name="connsiteY1" fmla="*/ 2363 h 461305"/>
              <a:gd name="connsiteX2" fmla="*/ 170600 w 303950"/>
              <a:gd name="connsiteY2" fmla="*/ 81834 h 461305"/>
              <a:gd name="connsiteX3" fmla="*/ 151550 w 303950"/>
              <a:gd name="connsiteY3" fmla="*/ 116124 h 461305"/>
              <a:gd name="connsiteX4" fmla="*/ 98210 w 303950"/>
              <a:gd name="connsiteY4" fmla="*/ 135174 h 461305"/>
              <a:gd name="connsiteX5" fmla="*/ 132500 w 303950"/>
              <a:gd name="connsiteY5" fmla="*/ 238044 h 461305"/>
              <a:gd name="connsiteX6" fmla="*/ 41060 w 303950"/>
              <a:gd name="connsiteY6" fmla="*/ 257094 h 461305"/>
              <a:gd name="connsiteX7" fmla="*/ 2960 w 303950"/>
              <a:gd name="connsiteY7" fmla="*/ 333294 h 461305"/>
              <a:gd name="connsiteX8" fmla="*/ 2960 w 303950"/>
              <a:gd name="connsiteY8" fmla="*/ 409494 h 461305"/>
              <a:gd name="connsiteX9" fmla="*/ 6555 w 303950"/>
              <a:gd name="connsiteY9" fmla="*/ 461305 h 461305"/>
              <a:gd name="connsiteX0" fmla="*/ 303950 w 303950"/>
              <a:gd name="connsiteY0" fmla="*/ 17064 h 461305"/>
              <a:gd name="connsiteX1" fmla="*/ 222456 w 303950"/>
              <a:gd name="connsiteY1" fmla="*/ 2363 h 461305"/>
              <a:gd name="connsiteX2" fmla="*/ 170600 w 303950"/>
              <a:gd name="connsiteY2" fmla="*/ 81834 h 461305"/>
              <a:gd name="connsiteX3" fmla="*/ 151550 w 303950"/>
              <a:gd name="connsiteY3" fmla="*/ 116124 h 461305"/>
              <a:gd name="connsiteX4" fmla="*/ 98210 w 303950"/>
              <a:gd name="connsiteY4" fmla="*/ 135174 h 461305"/>
              <a:gd name="connsiteX5" fmla="*/ 132500 w 303950"/>
              <a:gd name="connsiteY5" fmla="*/ 238044 h 461305"/>
              <a:gd name="connsiteX6" fmla="*/ 41060 w 303950"/>
              <a:gd name="connsiteY6" fmla="*/ 257094 h 461305"/>
              <a:gd name="connsiteX7" fmla="*/ 2960 w 303950"/>
              <a:gd name="connsiteY7" fmla="*/ 333294 h 461305"/>
              <a:gd name="connsiteX8" fmla="*/ 2960 w 303950"/>
              <a:gd name="connsiteY8" fmla="*/ 409494 h 461305"/>
              <a:gd name="connsiteX9" fmla="*/ 6555 w 303950"/>
              <a:gd name="connsiteY9" fmla="*/ 461305 h 461305"/>
              <a:gd name="connsiteX0" fmla="*/ 303950 w 303950"/>
              <a:gd name="connsiteY0" fmla="*/ 17064 h 461305"/>
              <a:gd name="connsiteX1" fmla="*/ 222456 w 303950"/>
              <a:gd name="connsiteY1" fmla="*/ 2363 h 461305"/>
              <a:gd name="connsiteX2" fmla="*/ 170600 w 303950"/>
              <a:gd name="connsiteY2" fmla="*/ 81834 h 461305"/>
              <a:gd name="connsiteX3" fmla="*/ 151550 w 303950"/>
              <a:gd name="connsiteY3" fmla="*/ 116124 h 461305"/>
              <a:gd name="connsiteX4" fmla="*/ 98210 w 303950"/>
              <a:gd name="connsiteY4" fmla="*/ 135174 h 461305"/>
              <a:gd name="connsiteX5" fmla="*/ 132500 w 303950"/>
              <a:gd name="connsiteY5" fmla="*/ 238044 h 461305"/>
              <a:gd name="connsiteX6" fmla="*/ 41060 w 303950"/>
              <a:gd name="connsiteY6" fmla="*/ 257094 h 461305"/>
              <a:gd name="connsiteX7" fmla="*/ 2960 w 303950"/>
              <a:gd name="connsiteY7" fmla="*/ 333294 h 461305"/>
              <a:gd name="connsiteX8" fmla="*/ 2960 w 303950"/>
              <a:gd name="connsiteY8" fmla="*/ 409494 h 461305"/>
              <a:gd name="connsiteX9" fmla="*/ 6555 w 303950"/>
              <a:gd name="connsiteY9" fmla="*/ 461305 h 461305"/>
              <a:gd name="connsiteX0" fmla="*/ 303950 w 303950"/>
              <a:gd name="connsiteY0" fmla="*/ 17064 h 461305"/>
              <a:gd name="connsiteX1" fmla="*/ 222456 w 303950"/>
              <a:gd name="connsiteY1" fmla="*/ 2363 h 461305"/>
              <a:gd name="connsiteX2" fmla="*/ 170600 w 303950"/>
              <a:gd name="connsiteY2" fmla="*/ 81834 h 461305"/>
              <a:gd name="connsiteX3" fmla="*/ 151550 w 303950"/>
              <a:gd name="connsiteY3" fmla="*/ 116124 h 461305"/>
              <a:gd name="connsiteX4" fmla="*/ 98210 w 303950"/>
              <a:gd name="connsiteY4" fmla="*/ 135174 h 461305"/>
              <a:gd name="connsiteX5" fmla="*/ 132500 w 303950"/>
              <a:gd name="connsiteY5" fmla="*/ 238044 h 461305"/>
              <a:gd name="connsiteX6" fmla="*/ 41060 w 303950"/>
              <a:gd name="connsiteY6" fmla="*/ 257094 h 461305"/>
              <a:gd name="connsiteX7" fmla="*/ 2960 w 303950"/>
              <a:gd name="connsiteY7" fmla="*/ 333294 h 461305"/>
              <a:gd name="connsiteX8" fmla="*/ 2960 w 303950"/>
              <a:gd name="connsiteY8" fmla="*/ 409494 h 461305"/>
              <a:gd name="connsiteX9" fmla="*/ 6555 w 303950"/>
              <a:gd name="connsiteY9" fmla="*/ 461305 h 461305"/>
              <a:gd name="connsiteX0" fmla="*/ 304031 w 304031"/>
              <a:gd name="connsiteY0" fmla="*/ 17064 h 468386"/>
              <a:gd name="connsiteX1" fmla="*/ 222537 w 304031"/>
              <a:gd name="connsiteY1" fmla="*/ 2363 h 468386"/>
              <a:gd name="connsiteX2" fmla="*/ 170681 w 304031"/>
              <a:gd name="connsiteY2" fmla="*/ 81834 h 468386"/>
              <a:gd name="connsiteX3" fmla="*/ 151631 w 304031"/>
              <a:gd name="connsiteY3" fmla="*/ 116124 h 468386"/>
              <a:gd name="connsiteX4" fmla="*/ 98291 w 304031"/>
              <a:gd name="connsiteY4" fmla="*/ 135174 h 468386"/>
              <a:gd name="connsiteX5" fmla="*/ 132581 w 304031"/>
              <a:gd name="connsiteY5" fmla="*/ 238044 h 468386"/>
              <a:gd name="connsiteX6" fmla="*/ 41141 w 304031"/>
              <a:gd name="connsiteY6" fmla="*/ 257094 h 468386"/>
              <a:gd name="connsiteX7" fmla="*/ 3041 w 304031"/>
              <a:gd name="connsiteY7" fmla="*/ 333294 h 468386"/>
              <a:gd name="connsiteX8" fmla="*/ 3041 w 304031"/>
              <a:gd name="connsiteY8" fmla="*/ 409494 h 468386"/>
              <a:gd name="connsiteX9" fmla="*/ 8659 w 304031"/>
              <a:gd name="connsiteY9" fmla="*/ 468386 h 468386"/>
              <a:gd name="connsiteX0" fmla="*/ 304031 w 304031"/>
              <a:gd name="connsiteY0" fmla="*/ 17064 h 468386"/>
              <a:gd name="connsiteX1" fmla="*/ 222537 w 304031"/>
              <a:gd name="connsiteY1" fmla="*/ 2363 h 468386"/>
              <a:gd name="connsiteX2" fmla="*/ 170681 w 304031"/>
              <a:gd name="connsiteY2" fmla="*/ 81834 h 468386"/>
              <a:gd name="connsiteX3" fmla="*/ 151631 w 304031"/>
              <a:gd name="connsiteY3" fmla="*/ 116124 h 468386"/>
              <a:gd name="connsiteX4" fmla="*/ 98291 w 304031"/>
              <a:gd name="connsiteY4" fmla="*/ 135174 h 468386"/>
              <a:gd name="connsiteX5" fmla="*/ 132581 w 304031"/>
              <a:gd name="connsiteY5" fmla="*/ 238044 h 468386"/>
              <a:gd name="connsiteX6" fmla="*/ 41141 w 304031"/>
              <a:gd name="connsiteY6" fmla="*/ 257094 h 468386"/>
              <a:gd name="connsiteX7" fmla="*/ 3041 w 304031"/>
              <a:gd name="connsiteY7" fmla="*/ 333294 h 468386"/>
              <a:gd name="connsiteX8" fmla="*/ 3041 w 304031"/>
              <a:gd name="connsiteY8" fmla="*/ 409494 h 468386"/>
              <a:gd name="connsiteX9" fmla="*/ 8659 w 304031"/>
              <a:gd name="connsiteY9" fmla="*/ 468386 h 468386"/>
              <a:gd name="connsiteX0" fmla="*/ 327296 w 327296"/>
              <a:gd name="connsiteY0" fmla="*/ 19763 h 468050"/>
              <a:gd name="connsiteX1" fmla="*/ 222537 w 327296"/>
              <a:gd name="connsiteY1" fmla="*/ 2027 h 468050"/>
              <a:gd name="connsiteX2" fmla="*/ 170681 w 327296"/>
              <a:gd name="connsiteY2" fmla="*/ 81498 h 468050"/>
              <a:gd name="connsiteX3" fmla="*/ 151631 w 327296"/>
              <a:gd name="connsiteY3" fmla="*/ 115788 h 468050"/>
              <a:gd name="connsiteX4" fmla="*/ 98291 w 327296"/>
              <a:gd name="connsiteY4" fmla="*/ 134838 h 468050"/>
              <a:gd name="connsiteX5" fmla="*/ 132581 w 327296"/>
              <a:gd name="connsiteY5" fmla="*/ 237708 h 468050"/>
              <a:gd name="connsiteX6" fmla="*/ 41141 w 327296"/>
              <a:gd name="connsiteY6" fmla="*/ 256758 h 468050"/>
              <a:gd name="connsiteX7" fmla="*/ 3041 w 327296"/>
              <a:gd name="connsiteY7" fmla="*/ 332958 h 468050"/>
              <a:gd name="connsiteX8" fmla="*/ 3041 w 327296"/>
              <a:gd name="connsiteY8" fmla="*/ 409158 h 468050"/>
              <a:gd name="connsiteX9" fmla="*/ 8659 w 327296"/>
              <a:gd name="connsiteY9" fmla="*/ 468050 h 468050"/>
              <a:gd name="connsiteX0" fmla="*/ 327296 w 327296"/>
              <a:gd name="connsiteY0" fmla="*/ 20177 h 468464"/>
              <a:gd name="connsiteX1" fmla="*/ 222537 w 327296"/>
              <a:gd name="connsiteY1" fmla="*/ 2441 h 468464"/>
              <a:gd name="connsiteX2" fmla="*/ 170681 w 327296"/>
              <a:gd name="connsiteY2" fmla="*/ 81912 h 468464"/>
              <a:gd name="connsiteX3" fmla="*/ 151631 w 327296"/>
              <a:gd name="connsiteY3" fmla="*/ 116202 h 468464"/>
              <a:gd name="connsiteX4" fmla="*/ 98291 w 327296"/>
              <a:gd name="connsiteY4" fmla="*/ 135252 h 468464"/>
              <a:gd name="connsiteX5" fmla="*/ 132581 w 327296"/>
              <a:gd name="connsiteY5" fmla="*/ 238122 h 468464"/>
              <a:gd name="connsiteX6" fmla="*/ 41141 w 327296"/>
              <a:gd name="connsiteY6" fmla="*/ 257172 h 468464"/>
              <a:gd name="connsiteX7" fmla="*/ 3041 w 327296"/>
              <a:gd name="connsiteY7" fmla="*/ 333372 h 468464"/>
              <a:gd name="connsiteX8" fmla="*/ 3041 w 327296"/>
              <a:gd name="connsiteY8" fmla="*/ 409572 h 468464"/>
              <a:gd name="connsiteX9" fmla="*/ 8659 w 327296"/>
              <a:gd name="connsiteY9" fmla="*/ 468464 h 468464"/>
              <a:gd name="connsiteX0" fmla="*/ 328835 w 328835"/>
              <a:gd name="connsiteY0" fmla="*/ 20177 h 591581"/>
              <a:gd name="connsiteX1" fmla="*/ 224076 w 328835"/>
              <a:gd name="connsiteY1" fmla="*/ 2441 h 591581"/>
              <a:gd name="connsiteX2" fmla="*/ 172220 w 328835"/>
              <a:gd name="connsiteY2" fmla="*/ 81912 h 591581"/>
              <a:gd name="connsiteX3" fmla="*/ 153170 w 328835"/>
              <a:gd name="connsiteY3" fmla="*/ 116202 h 591581"/>
              <a:gd name="connsiteX4" fmla="*/ 99830 w 328835"/>
              <a:gd name="connsiteY4" fmla="*/ 135252 h 591581"/>
              <a:gd name="connsiteX5" fmla="*/ 134120 w 328835"/>
              <a:gd name="connsiteY5" fmla="*/ 238122 h 591581"/>
              <a:gd name="connsiteX6" fmla="*/ 42680 w 328835"/>
              <a:gd name="connsiteY6" fmla="*/ 257172 h 591581"/>
              <a:gd name="connsiteX7" fmla="*/ 4580 w 328835"/>
              <a:gd name="connsiteY7" fmla="*/ 333372 h 591581"/>
              <a:gd name="connsiteX8" fmla="*/ 4580 w 328835"/>
              <a:gd name="connsiteY8" fmla="*/ 409572 h 591581"/>
              <a:gd name="connsiteX9" fmla="*/ 39746 w 328835"/>
              <a:gd name="connsiteY9" fmla="*/ 591581 h 591581"/>
              <a:gd name="connsiteX0" fmla="*/ 327926 w 327926"/>
              <a:gd name="connsiteY0" fmla="*/ 20177 h 591581"/>
              <a:gd name="connsiteX1" fmla="*/ 223167 w 327926"/>
              <a:gd name="connsiteY1" fmla="*/ 2441 h 591581"/>
              <a:gd name="connsiteX2" fmla="*/ 171311 w 327926"/>
              <a:gd name="connsiteY2" fmla="*/ 81912 h 591581"/>
              <a:gd name="connsiteX3" fmla="*/ 152261 w 327926"/>
              <a:gd name="connsiteY3" fmla="*/ 116202 h 591581"/>
              <a:gd name="connsiteX4" fmla="*/ 98921 w 327926"/>
              <a:gd name="connsiteY4" fmla="*/ 135252 h 591581"/>
              <a:gd name="connsiteX5" fmla="*/ 133211 w 327926"/>
              <a:gd name="connsiteY5" fmla="*/ 238122 h 591581"/>
              <a:gd name="connsiteX6" fmla="*/ 41771 w 327926"/>
              <a:gd name="connsiteY6" fmla="*/ 257172 h 591581"/>
              <a:gd name="connsiteX7" fmla="*/ 3671 w 327926"/>
              <a:gd name="connsiteY7" fmla="*/ 333372 h 591581"/>
              <a:gd name="connsiteX8" fmla="*/ 3671 w 327926"/>
              <a:gd name="connsiteY8" fmla="*/ 409572 h 591581"/>
              <a:gd name="connsiteX9" fmla="*/ 22812 w 327926"/>
              <a:gd name="connsiteY9" fmla="*/ 513328 h 591581"/>
              <a:gd name="connsiteX10" fmla="*/ 38837 w 327926"/>
              <a:gd name="connsiteY10" fmla="*/ 591581 h 591581"/>
              <a:gd name="connsiteX0" fmla="*/ 327247 w 327247"/>
              <a:gd name="connsiteY0" fmla="*/ 20177 h 591581"/>
              <a:gd name="connsiteX1" fmla="*/ 222488 w 327247"/>
              <a:gd name="connsiteY1" fmla="*/ 2441 h 591581"/>
              <a:gd name="connsiteX2" fmla="*/ 170632 w 327247"/>
              <a:gd name="connsiteY2" fmla="*/ 81912 h 591581"/>
              <a:gd name="connsiteX3" fmla="*/ 151582 w 327247"/>
              <a:gd name="connsiteY3" fmla="*/ 116202 h 591581"/>
              <a:gd name="connsiteX4" fmla="*/ 98242 w 327247"/>
              <a:gd name="connsiteY4" fmla="*/ 135252 h 591581"/>
              <a:gd name="connsiteX5" fmla="*/ 132532 w 327247"/>
              <a:gd name="connsiteY5" fmla="*/ 238122 h 591581"/>
              <a:gd name="connsiteX6" fmla="*/ 41092 w 327247"/>
              <a:gd name="connsiteY6" fmla="*/ 257172 h 591581"/>
              <a:gd name="connsiteX7" fmla="*/ 2992 w 327247"/>
              <a:gd name="connsiteY7" fmla="*/ 333372 h 591581"/>
              <a:gd name="connsiteX8" fmla="*/ 2992 w 327247"/>
              <a:gd name="connsiteY8" fmla="*/ 409572 h 591581"/>
              <a:gd name="connsiteX9" fmla="*/ 7359 w 327247"/>
              <a:gd name="connsiteY9" fmla="*/ 526871 h 591581"/>
              <a:gd name="connsiteX10" fmla="*/ 38158 w 327247"/>
              <a:gd name="connsiteY10" fmla="*/ 591581 h 591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7247" h="591581">
                <a:moveTo>
                  <a:pt x="327247" y="20177"/>
                </a:moveTo>
                <a:cubicBezTo>
                  <a:pt x="301869" y="17541"/>
                  <a:pt x="248591" y="-7848"/>
                  <a:pt x="222488" y="2441"/>
                </a:cubicBezTo>
                <a:cubicBezTo>
                  <a:pt x="196386" y="12730"/>
                  <a:pt x="182450" y="62952"/>
                  <a:pt x="170632" y="81912"/>
                </a:cubicBezTo>
                <a:cubicBezTo>
                  <a:pt x="158814" y="100872"/>
                  <a:pt x="163647" y="107312"/>
                  <a:pt x="151582" y="116202"/>
                </a:cubicBezTo>
                <a:cubicBezTo>
                  <a:pt x="139517" y="125092"/>
                  <a:pt x="101417" y="114932"/>
                  <a:pt x="98242" y="135252"/>
                </a:cubicBezTo>
                <a:cubicBezTo>
                  <a:pt x="95067" y="155572"/>
                  <a:pt x="142057" y="217802"/>
                  <a:pt x="132532" y="238122"/>
                </a:cubicBezTo>
                <a:cubicBezTo>
                  <a:pt x="123007" y="258442"/>
                  <a:pt x="62682" y="241297"/>
                  <a:pt x="41092" y="257172"/>
                </a:cubicBezTo>
                <a:cubicBezTo>
                  <a:pt x="19502" y="273047"/>
                  <a:pt x="9342" y="307972"/>
                  <a:pt x="2992" y="333372"/>
                </a:cubicBezTo>
                <a:cubicBezTo>
                  <a:pt x="-3358" y="358772"/>
                  <a:pt x="2264" y="377322"/>
                  <a:pt x="2992" y="409572"/>
                </a:cubicBezTo>
                <a:cubicBezTo>
                  <a:pt x="3720" y="441822"/>
                  <a:pt x="1498" y="496536"/>
                  <a:pt x="7359" y="526871"/>
                </a:cubicBezTo>
                <a:cubicBezTo>
                  <a:pt x="13220" y="557206"/>
                  <a:pt x="35487" y="578539"/>
                  <a:pt x="38158" y="591581"/>
                </a:cubicBezTo>
              </a:path>
            </a:pathLst>
          </a:custGeom>
          <a:noFill/>
          <a:ln w="63500">
            <a:solidFill>
              <a:srgbClr val="9E2431"/>
            </a:solidFill>
            <a:headEnd type="triangle"/>
            <a:tailEnd type="triangle"/>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8" name="Oval 57"/>
          <p:cNvSpPr/>
          <p:nvPr userDrawn="1"/>
        </p:nvSpPr>
        <p:spPr>
          <a:xfrm>
            <a:off x="7147198" y="4382591"/>
            <a:ext cx="112691" cy="150254"/>
          </a:xfrm>
          <a:prstGeom prst="ellipse">
            <a:avLst/>
          </a:prstGeom>
          <a:solidFill>
            <a:srgbClr val="9E2431"/>
          </a:solidFill>
          <a:ln>
            <a:solidFill>
              <a:schemeClr val="bg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00" dirty="0">
              <a:solidFill>
                <a:schemeClr val="bg1"/>
              </a:solidFill>
            </a:endParaRPr>
          </a:p>
        </p:txBody>
      </p:sp>
      <p:sp>
        <p:nvSpPr>
          <p:cNvPr id="59" name="Pentagon 58"/>
          <p:cNvSpPr/>
          <p:nvPr userDrawn="1"/>
        </p:nvSpPr>
        <p:spPr>
          <a:xfrm>
            <a:off x="6578930" y="4375227"/>
            <a:ext cx="568269" cy="198867"/>
          </a:xfrm>
          <a:prstGeom prst="homePlate">
            <a:avLst/>
          </a:prstGeom>
          <a:solidFill>
            <a:srgbClr val="9E2431"/>
          </a:solidFill>
          <a:ln>
            <a:noFill/>
          </a:ln>
          <a:effectLst>
            <a:outerShdw blurRad="76200" dist="12700" dir="2700000" sy="-23000" kx="-800400" algn="b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sz="1100" b="1" dirty="0">
                <a:solidFill>
                  <a:schemeClr val="bg1"/>
                </a:solidFill>
                <a:latin typeface="Segoe UI Semilight" panose="020B0402040204020203" pitchFamily="34" charset="0"/>
                <a:cs typeface="Segoe UI Semilight" panose="020B0402040204020203" pitchFamily="34" charset="0"/>
              </a:rPr>
              <a:t>Andimeshk</a:t>
            </a:r>
          </a:p>
        </p:txBody>
      </p:sp>
      <p:sp>
        <p:nvSpPr>
          <p:cNvPr id="60" name="Pentagon 59"/>
          <p:cNvSpPr/>
          <p:nvPr userDrawn="1"/>
        </p:nvSpPr>
        <p:spPr>
          <a:xfrm flipH="1">
            <a:off x="8443094" y="1987874"/>
            <a:ext cx="387503" cy="198867"/>
          </a:xfrm>
          <a:prstGeom prst="homePlate">
            <a:avLst/>
          </a:prstGeom>
          <a:solidFill>
            <a:srgbClr val="9E2431"/>
          </a:solidFill>
          <a:ln>
            <a:noFill/>
          </a:ln>
          <a:effectLst>
            <a:outerShdw blurRad="76200" dist="12700" dir="2700000" sy="-23000" kx="-800400" algn="b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sz="1100" b="1" dirty="0">
                <a:solidFill>
                  <a:schemeClr val="bg1"/>
                </a:solidFill>
                <a:latin typeface="Segoe UI Semilight" panose="020B0402040204020203" pitchFamily="34" charset="0"/>
                <a:cs typeface="Segoe UI Semilight" panose="020B0402040204020203" pitchFamily="34" charset="0"/>
              </a:rPr>
              <a:t>Dorud</a:t>
            </a:r>
          </a:p>
        </p:txBody>
      </p:sp>
      <p:sp>
        <p:nvSpPr>
          <p:cNvPr id="61" name="Oval 60"/>
          <p:cNvSpPr/>
          <p:nvPr userDrawn="1"/>
        </p:nvSpPr>
        <p:spPr>
          <a:xfrm>
            <a:off x="8330402" y="2012179"/>
            <a:ext cx="112691" cy="150254"/>
          </a:xfrm>
          <a:prstGeom prst="ellipse">
            <a:avLst/>
          </a:prstGeom>
          <a:solidFill>
            <a:srgbClr val="9E2431"/>
          </a:solidFill>
          <a:ln>
            <a:solidFill>
              <a:schemeClr val="bg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00" dirty="0">
              <a:solidFill>
                <a:schemeClr val="bg1"/>
              </a:solidFill>
            </a:endParaRPr>
          </a:p>
        </p:txBody>
      </p:sp>
      <p:sp>
        <p:nvSpPr>
          <p:cNvPr id="62" name="Oval 61"/>
          <p:cNvSpPr/>
          <p:nvPr userDrawn="1"/>
        </p:nvSpPr>
        <p:spPr>
          <a:xfrm>
            <a:off x="7240585" y="2032651"/>
            <a:ext cx="112691" cy="150254"/>
          </a:xfrm>
          <a:prstGeom prst="ellipse">
            <a:avLst/>
          </a:prstGeom>
          <a:solidFill>
            <a:srgbClr val="9E2431"/>
          </a:solidFill>
          <a:ln>
            <a:solidFill>
              <a:schemeClr val="bg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00" dirty="0">
              <a:solidFill>
                <a:schemeClr val="bg1"/>
              </a:solidFill>
            </a:endParaRPr>
          </a:p>
        </p:txBody>
      </p:sp>
      <p:sp>
        <p:nvSpPr>
          <p:cNvPr id="63" name="Pentagon 62"/>
          <p:cNvSpPr/>
          <p:nvPr userDrawn="1"/>
        </p:nvSpPr>
        <p:spPr>
          <a:xfrm>
            <a:off x="6948586" y="1814877"/>
            <a:ext cx="696690" cy="198867"/>
          </a:xfrm>
          <a:prstGeom prst="homePlate">
            <a:avLst>
              <a:gd name="adj" fmla="val 0"/>
            </a:avLst>
          </a:prstGeom>
          <a:solidFill>
            <a:srgbClr val="9E2431"/>
          </a:solidFill>
          <a:ln>
            <a:noFill/>
          </a:ln>
          <a:effectLst>
            <a:outerShdw blurRad="76200" dist="12700" dir="2700000" sy="-23000" kx="-800400" algn="b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sz="1100" b="1" dirty="0">
                <a:solidFill>
                  <a:schemeClr val="bg1"/>
                </a:solidFill>
                <a:latin typeface="Segoe UI Semilight" panose="020B0402040204020203" pitchFamily="34" charset="0"/>
                <a:cs typeface="Segoe UI Semilight" panose="020B0402040204020203" pitchFamily="34" charset="0"/>
              </a:rPr>
              <a:t>Khorramabad</a:t>
            </a:r>
          </a:p>
        </p:txBody>
      </p:sp>
      <p:sp>
        <p:nvSpPr>
          <p:cNvPr id="64" name="Oval 63"/>
          <p:cNvSpPr/>
          <p:nvPr userDrawn="1"/>
        </p:nvSpPr>
        <p:spPr>
          <a:xfrm>
            <a:off x="6650422" y="2531571"/>
            <a:ext cx="527324" cy="703098"/>
          </a:xfrm>
          <a:prstGeom prst="ellipse">
            <a:avLst/>
          </a:prstGeom>
          <a:solidFill>
            <a:srgbClr val="25273C"/>
          </a:solidFill>
          <a:ln>
            <a:solidFill>
              <a:schemeClr val="bg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800" b="1" dirty="0">
                <a:solidFill>
                  <a:schemeClr val="bg1"/>
                </a:solidFill>
                <a:latin typeface="Segoe UI Semilight" panose="020B0402040204020203" pitchFamily="34" charset="0"/>
                <a:cs typeface="Segoe UI Semilight" panose="020B0402040204020203" pitchFamily="34" charset="0"/>
              </a:rPr>
              <a:t>339</a:t>
            </a:r>
          </a:p>
          <a:p>
            <a:pPr algn="ctr"/>
            <a:r>
              <a:rPr lang="en-US" sz="1800" b="1" dirty="0">
                <a:solidFill>
                  <a:schemeClr val="bg1"/>
                </a:solidFill>
                <a:latin typeface="Segoe UI Semilight" panose="020B0402040204020203" pitchFamily="34" charset="0"/>
                <a:cs typeface="Segoe UI Semilight" panose="020B0402040204020203" pitchFamily="34" charset="0"/>
              </a:rPr>
              <a:t>km</a:t>
            </a:r>
          </a:p>
        </p:txBody>
      </p:sp>
    </p:spTree>
    <p:extLst>
      <p:ext uri="{BB962C8B-B14F-4D97-AF65-F5344CB8AC3E}">
        <p14:creationId xmlns:p14="http://schemas.microsoft.com/office/powerpoint/2010/main" val="245690216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8188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04251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04602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rgbClr val="059397"/>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08433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00987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255602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pic>
        <p:nvPicPr>
          <p:cNvPr id="122" name="Picture 1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8600" y="1023226"/>
            <a:ext cx="205740" cy="274320"/>
          </a:xfrm>
          <a:prstGeom prst="rect">
            <a:avLst/>
          </a:prstGeom>
        </p:spPr>
      </p:pic>
      <p:grpSp>
        <p:nvGrpSpPr>
          <p:cNvPr id="124" name="Group 123"/>
          <p:cNvGrpSpPr/>
          <p:nvPr userDrawn="1"/>
        </p:nvGrpSpPr>
        <p:grpSpPr>
          <a:xfrm>
            <a:off x="228601" y="2894058"/>
            <a:ext cx="2109117" cy="1179092"/>
            <a:chOff x="384053" y="3217202"/>
            <a:chExt cx="2812156" cy="1179092"/>
          </a:xfrm>
        </p:grpSpPr>
        <p:sp>
          <p:nvSpPr>
            <p:cNvPr id="125" name="Rectangle 124"/>
            <p:cNvSpPr/>
            <p:nvPr/>
          </p:nvSpPr>
          <p:spPr>
            <a:xfrm>
              <a:off x="841694" y="3267902"/>
              <a:ext cx="2127790" cy="153888"/>
            </a:xfrm>
            <a:prstGeom prst="rect">
              <a:avLst/>
            </a:prstGeom>
            <a:solidFill>
              <a:schemeClr val="bg2"/>
            </a:solidFill>
          </p:spPr>
          <p:txBody>
            <a:bodyPr wrap="square" lIns="0" tIns="0" rIns="0" bIns="0">
              <a:spAutoFit/>
            </a:bodyPr>
            <a:lstStyle/>
            <a:p>
              <a:pPr algn="ctr"/>
              <a:r>
                <a:rPr lang="en-US" sz="1000" dirty="0">
                  <a:solidFill>
                    <a:srgbClr val="25273C"/>
                  </a:solidFill>
                  <a:latin typeface="Segoe UI Light" panose="020B0502040204020203" pitchFamily="34" charset="0"/>
                  <a:cs typeface="Segoe UI Light" panose="020B0502040204020203" pitchFamily="34" charset="0"/>
                </a:rPr>
                <a:t>Flat</a:t>
              </a:r>
            </a:p>
          </p:txBody>
        </p:sp>
        <p:sp>
          <p:nvSpPr>
            <p:cNvPr id="126" name="Rectangle 125"/>
            <p:cNvSpPr/>
            <p:nvPr/>
          </p:nvSpPr>
          <p:spPr>
            <a:xfrm>
              <a:off x="841693" y="3581330"/>
              <a:ext cx="2130112" cy="396830"/>
            </a:xfrm>
            <a:prstGeom prst="rect">
              <a:avLst/>
            </a:prstGeom>
            <a:gradFill flip="none" rotWithShape="1">
              <a:gsLst>
                <a:gs pos="0">
                  <a:srgbClr val="059397"/>
                </a:gs>
                <a:gs pos="100000">
                  <a:srgbClr val="66AC87"/>
                </a:gs>
              </a:gsLst>
              <a:lin ang="0" scaled="1"/>
              <a:tileRect/>
            </a:gradFill>
          </p:spPr>
          <p:txBody>
            <a:bodyPr wrap="square" lIns="0" tIns="0" rIns="0" bIns="0">
              <a:noAutofit/>
            </a:bodyPr>
            <a:lstStyle/>
            <a:p>
              <a:pPr algn="ctr"/>
              <a:r>
                <a:rPr lang="en-US" sz="1600" b="1" dirty="0">
                  <a:solidFill>
                    <a:schemeClr val="bg1"/>
                  </a:solidFill>
                  <a:latin typeface="Segoe UI Light" panose="020B0502040204020203" pitchFamily="34" charset="0"/>
                  <a:cs typeface="Segoe UI Light" panose="020B0502040204020203" pitchFamily="34" charset="0"/>
                </a:rPr>
                <a:t>120</a:t>
              </a:r>
            </a:p>
            <a:p>
              <a:pPr algn="ctr"/>
              <a:r>
                <a:rPr lang="en-US" sz="1000" dirty="0">
                  <a:solidFill>
                    <a:schemeClr val="bg1"/>
                  </a:solidFill>
                  <a:latin typeface="Segoe UI Light" panose="020B0502040204020203" pitchFamily="34" charset="0"/>
                  <a:cs typeface="Segoe UI Light" panose="020B0502040204020203" pitchFamily="34" charset="0"/>
                </a:rPr>
                <a:t>km</a:t>
              </a:r>
              <a:endParaRPr lang="en-US" sz="1600" dirty="0">
                <a:solidFill>
                  <a:schemeClr val="bg1"/>
                </a:solidFill>
                <a:latin typeface="Segoe UI Light" panose="020B0502040204020203" pitchFamily="34" charset="0"/>
                <a:cs typeface="Segoe UI Light" panose="020B0502040204020203" pitchFamily="34" charset="0"/>
              </a:endParaRPr>
            </a:p>
          </p:txBody>
        </p:sp>
        <p:sp>
          <p:nvSpPr>
            <p:cNvPr id="127" name="Rectangle 126"/>
            <p:cNvSpPr/>
            <p:nvPr/>
          </p:nvSpPr>
          <p:spPr>
            <a:xfrm>
              <a:off x="2951667" y="3267901"/>
              <a:ext cx="231051" cy="307777"/>
            </a:xfrm>
            <a:prstGeom prst="rect">
              <a:avLst/>
            </a:prstGeom>
            <a:solidFill>
              <a:schemeClr val="bg2"/>
            </a:solidFill>
          </p:spPr>
          <p:txBody>
            <a:bodyPr wrap="square" lIns="0" tIns="0" rIns="0" bIns="0">
              <a:spAutoFit/>
            </a:bodyPr>
            <a:lstStyle/>
            <a:p>
              <a:pPr algn="ctr"/>
              <a:r>
                <a:rPr lang="en-US" sz="1000" dirty="0">
                  <a:solidFill>
                    <a:srgbClr val="25273C"/>
                  </a:solidFill>
                  <a:latin typeface="Segoe UI Light" panose="020B0502040204020203" pitchFamily="34" charset="0"/>
                  <a:cs typeface="Segoe UI Light" panose="020B0502040204020203" pitchFamily="34" charset="0"/>
                </a:rPr>
                <a:t>Hills</a:t>
              </a:r>
            </a:p>
          </p:txBody>
        </p:sp>
        <p:sp>
          <p:nvSpPr>
            <p:cNvPr id="128" name="Rectangle 127"/>
            <p:cNvSpPr/>
            <p:nvPr/>
          </p:nvSpPr>
          <p:spPr>
            <a:xfrm>
              <a:off x="2985532" y="3581330"/>
              <a:ext cx="197187" cy="553998"/>
            </a:xfrm>
            <a:prstGeom prst="rect">
              <a:avLst/>
            </a:prstGeom>
            <a:gradFill>
              <a:gsLst>
                <a:gs pos="0">
                  <a:srgbClr val="C75A31"/>
                </a:gs>
                <a:gs pos="100000">
                  <a:srgbClr val="D3A047"/>
                </a:gs>
              </a:gsLst>
              <a:lin ang="0" scaled="1"/>
            </a:gradFill>
          </p:spPr>
          <p:txBody>
            <a:bodyPr wrap="square" lIns="0" tIns="0" rIns="0" bIns="0">
              <a:spAutoFit/>
            </a:bodyPr>
            <a:lstStyle/>
            <a:p>
              <a:pPr algn="ctr"/>
              <a:r>
                <a:rPr lang="en-US" sz="1600" b="1" dirty="0">
                  <a:solidFill>
                    <a:schemeClr val="bg1"/>
                  </a:solidFill>
                  <a:latin typeface="Segoe UI Light" panose="020B0502040204020203" pitchFamily="34" charset="0"/>
                  <a:cs typeface="Segoe UI Light" panose="020B0502040204020203" pitchFamily="34" charset="0"/>
                </a:rPr>
                <a:t>8</a:t>
              </a:r>
              <a:r>
                <a:rPr lang="en-US" sz="1600" dirty="0">
                  <a:solidFill>
                    <a:schemeClr val="bg1"/>
                  </a:solidFill>
                  <a:latin typeface="Segoe UI Light" panose="020B0502040204020203" pitchFamily="34" charset="0"/>
                  <a:cs typeface="Segoe UI Light" panose="020B0502040204020203" pitchFamily="34" charset="0"/>
                </a:rPr>
                <a:t> </a:t>
              </a:r>
              <a:r>
                <a:rPr lang="en-US" sz="1000" dirty="0">
                  <a:solidFill>
                    <a:schemeClr val="bg1"/>
                  </a:solidFill>
                  <a:latin typeface="Segoe UI Light" panose="020B0502040204020203" pitchFamily="34" charset="0"/>
                  <a:cs typeface="Segoe UI Light" panose="020B0502040204020203" pitchFamily="34" charset="0"/>
                </a:rPr>
                <a:t>km</a:t>
              </a:r>
              <a:endParaRPr lang="en-US" sz="1000" b="1" dirty="0">
                <a:solidFill>
                  <a:schemeClr val="bg1"/>
                </a:solidFill>
                <a:latin typeface="Segoe UI Light" panose="020B0502040204020203" pitchFamily="34" charset="0"/>
                <a:cs typeface="Segoe UI Light" panose="020B0502040204020203" pitchFamily="34" charset="0"/>
              </a:endParaRPr>
            </a:p>
          </p:txBody>
        </p:sp>
        <p:grpSp>
          <p:nvGrpSpPr>
            <p:cNvPr id="129" name="Group 128"/>
            <p:cNvGrpSpPr/>
            <p:nvPr/>
          </p:nvGrpSpPr>
          <p:grpSpPr>
            <a:xfrm>
              <a:off x="841694" y="3738922"/>
              <a:ext cx="2341023" cy="657372"/>
              <a:chOff x="841694" y="4209432"/>
              <a:chExt cx="912329" cy="256187"/>
            </a:xfrm>
          </p:grpSpPr>
          <p:sp>
            <p:nvSpPr>
              <p:cNvPr id="136" name="Arc 135"/>
              <p:cNvSpPr/>
              <p:nvPr/>
            </p:nvSpPr>
            <p:spPr>
              <a:xfrm>
                <a:off x="841694" y="4212131"/>
                <a:ext cx="831076" cy="253488"/>
              </a:xfrm>
              <a:prstGeom prst="arc">
                <a:avLst>
                  <a:gd name="adj1" fmla="val 21573769"/>
                  <a:gd name="adj2" fmla="val 10800689"/>
                </a:avLst>
              </a:prstGeom>
              <a:ln w="12700">
                <a:solidFill>
                  <a:srgbClr val="25273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37" name="Arc 136"/>
              <p:cNvSpPr/>
              <p:nvPr/>
            </p:nvSpPr>
            <p:spPr>
              <a:xfrm>
                <a:off x="1673741" y="4209432"/>
                <a:ext cx="80282" cy="254258"/>
              </a:xfrm>
              <a:prstGeom prst="arc">
                <a:avLst>
                  <a:gd name="adj1" fmla="val 21599999"/>
                  <a:gd name="adj2" fmla="val 10800689"/>
                </a:avLst>
              </a:prstGeom>
              <a:ln w="12700">
                <a:solidFill>
                  <a:srgbClr val="25273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cxnSp>
          <p:nvCxnSpPr>
            <p:cNvPr id="130" name="Straight Connector 129"/>
            <p:cNvCxnSpPr/>
            <p:nvPr/>
          </p:nvCxnSpPr>
          <p:spPr>
            <a:xfrm flipV="1">
              <a:off x="2971805" y="3491506"/>
              <a:ext cx="0" cy="548640"/>
            </a:xfrm>
            <a:prstGeom prst="line">
              <a:avLst/>
            </a:prstGeom>
            <a:ln>
              <a:solidFill>
                <a:srgbClr val="25273C"/>
              </a:solidFill>
              <a:prstDash val="sysDash"/>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flipV="1">
              <a:off x="3182720" y="3491506"/>
              <a:ext cx="0" cy="548640"/>
            </a:xfrm>
            <a:prstGeom prst="line">
              <a:avLst/>
            </a:prstGeom>
            <a:ln>
              <a:solidFill>
                <a:srgbClr val="25273C"/>
              </a:solidFill>
              <a:prstDash val="sysDash"/>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flipV="1">
              <a:off x="843197" y="3491506"/>
              <a:ext cx="0" cy="548640"/>
            </a:xfrm>
            <a:prstGeom prst="line">
              <a:avLst/>
            </a:prstGeom>
            <a:ln>
              <a:solidFill>
                <a:srgbClr val="25273C"/>
              </a:solidFill>
              <a:prstDash val="sysDash"/>
            </a:ln>
          </p:spPr>
          <p:style>
            <a:lnRef idx="1">
              <a:schemeClr val="accent1"/>
            </a:lnRef>
            <a:fillRef idx="0">
              <a:schemeClr val="accent1"/>
            </a:fillRef>
            <a:effectRef idx="0">
              <a:schemeClr val="accent1"/>
            </a:effectRef>
            <a:fontRef idx="minor">
              <a:schemeClr val="tx1"/>
            </a:fontRef>
          </p:style>
        </p:cxnSp>
        <p:sp>
          <p:nvSpPr>
            <p:cNvPr id="133" name="Rectangle 132"/>
            <p:cNvSpPr/>
            <p:nvPr/>
          </p:nvSpPr>
          <p:spPr>
            <a:xfrm>
              <a:off x="1742044" y="4110233"/>
              <a:ext cx="309915" cy="153888"/>
            </a:xfrm>
            <a:prstGeom prst="rect">
              <a:avLst/>
            </a:prstGeom>
          </p:spPr>
          <p:txBody>
            <a:bodyPr wrap="none" lIns="0" tIns="0" rIns="0" bIns="0">
              <a:spAutoFit/>
            </a:bodyPr>
            <a:lstStyle/>
            <a:p>
              <a:pPr algn="ctr"/>
              <a:r>
                <a:rPr lang="en-US" sz="1000" dirty="0">
                  <a:solidFill>
                    <a:srgbClr val="25273C"/>
                  </a:solidFill>
                  <a:latin typeface="Segoe UI Light" panose="020B0502040204020203" pitchFamily="34" charset="0"/>
                  <a:cs typeface="Segoe UI Light" panose="020B0502040204020203" pitchFamily="34" charset="0"/>
                </a:rPr>
                <a:t>92%</a:t>
              </a:r>
            </a:p>
          </p:txBody>
        </p:sp>
        <p:sp>
          <p:nvSpPr>
            <p:cNvPr id="134" name="Rectangle 133"/>
            <p:cNvSpPr/>
            <p:nvPr/>
          </p:nvSpPr>
          <p:spPr>
            <a:xfrm>
              <a:off x="2973925" y="4110233"/>
              <a:ext cx="222284" cy="153888"/>
            </a:xfrm>
            <a:prstGeom prst="rect">
              <a:avLst/>
            </a:prstGeom>
          </p:spPr>
          <p:txBody>
            <a:bodyPr wrap="none" lIns="0" tIns="0" rIns="0" bIns="0">
              <a:spAutoFit/>
            </a:bodyPr>
            <a:lstStyle/>
            <a:p>
              <a:pPr algn="ctr"/>
              <a:r>
                <a:rPr lang="en-US" sz="1000" dirty="0">
                  <a:solidFill>
                    <a:srgbClr val="25273C"/>
                  </a:solidFill>
                  <a:latin typeface="Segoe UI Light" panose="020B0502040204020203" pitchFamily="34" charset="0"/>
                  <a:cs typeface="Segoe UI Light" panose="020B0502040204020203" pitchFamily="34" charset="0"/>
                </a:rPr>
                <a:t>8%</a:t>
              </a:r>
            </a:p>
          </p:txBody>
        </p:sp>
        <p:pic>
          <p:nvPicPr>
            <p:cNvPr id="135" name="Picture 1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053" y="3217202"/>
              <a:ext cx="274320" cy="274320"/>
            </a:xfrm>
            <a:prstGeom prst="rect">
              <a:avLst/>
            </a:prstGeom>
          </p:spPr>
        </p:pic>
      </p:grpSp>
      <p:grpSp>
        <p:nvGrpSpPr>
          <p:cNvPr id="138" name="Group 137"/>
          <p:cNvGrpSpPr/>
          <p:nvPr userDrawn="1"/>
        </p:nvGrpSpPr>
        <p:grpSpPr>
          <a:xfrm>
            <a:off x="169434" y="2027509"/>
            <a:ext cx="2328589" cy="1107996"/>
            <a:chOff x="535529" y="2171788"/>
            <a:chExt cx="3104785" cy="1107996"/>
          </a:xfrm>
        </p:grpSpPr>
        <p:sp>
          <p:nvSpPr>
            <p:cNvPr id="139" name="Rectangle 138"/>
            <p:cNvSpPr/>
            <p:nvPr/>
          </p:nvSpPr>
          <p:spPr>
            <a:xfrm>
              <a:off x="535529" y="2171788"/>
              <a:ext cx="801424" cy="1107996"/>
            </a:xfrm>
            <a:prstGeom prst="rect">
              <a:avLst/>
            </a:prstGeom>
          </p:spPr>
          <p:txBody>
            <a:bodyPr wrap="square" lIns="0" tIns="0" rIns="0" bIns="0">
              <a:spAutoFit/>
            </a:bodyPr>
            <a:lstStyle/>
            <a:p>
              <a:pPr algn="r"/>
              <a:r>
                <a:rPr lang="en-US" sz="3600" b="1" dirty="0">
                  <a:solidFill>
                    <a:srgbClr val="059397"/>
                  </a:solidFill>
                  <a:latin typeface="Segoe UI Light" panose="020B0502040204020203" pitchFamily="34" charset="0"/>
                  <a:cs typeface="Segoe UI Light" panose="020B0502040204020203" pitchFamily="34" charset="0"/>
                </a:rPr>
                <a:t>130</a:t>
              </a:r>
            </a:p>
          </p:txBody>
        </p:sp>
        <p:sp>
          <p:nvSpPr>
            <p:cNvPr id="140" name="Rectangle 139"/>
            <p:cNvSpPr/>
            <p:nvPr/>
          </p:nvSpPr>
          <p:spPr>
            <a:xfrm>
              <a:off x="677481" y="2440213"/>
              <a:ext cx="1535800" cy="615553"/>
            </a:xfrm>
            <a:prstGeom prst="rect">
              <a:avLst/>
            </a:prstGeom>
          </p:spPr>
          <p:txBody>
            <a:bodyPr wrap="square" lIns="91440" tIns="0" rIns="0" bIns="0">
              <a:spAutoFit/>
            </a:bodyPr>
            <a:lstStyle/>
            <a:p>
              <a:r>
                <a:rPr lang="en-US" sz="1200" b="1" dirty="0">
                  <a:solidFill>
                    <a:srgbClr val="059397"/>
                  </a:solidFill>
                  <a:latin typeface="Segoe UI Light" panose="020B0502040204020203" pitchFamily="34" charset="0"/>
                  <a:cs typeface="Segoe UI Light" panose="020B0502040204020203" pitchFamily="34" charset="0"/>
                </a:rPr>
                <a:t>               </a:t>
              </a:r>
              <a:r>
                <a:rPr lang="en-US" sz="1600" b="1" dirty="0">
                  <a:solidFill>
                    <a:srgbClr val="059397"/>
                  </a:solidFill>
                  <a:latin typeface="Segoe UI Light" panose="020B0502040204020203" pitchFamily="34" charset="0"/>
                  <a:cs typeface="Segoe UI Light" panose="020B0502040204020203" pitchFamily="34" charset="0"/>
                </a:rPr>
                <a:t>Km</a:t>
              </a:r>
              <a:endParaRPr lang="en-US" sz="1200" b="1" dirty="0">
                <a:solidFill>
                  <a:srgbClr val="059397"/>
                </a:solidFill>
                <a:latin typeface="Segoe UI Light" panose="020B0502040204020203" pitchFamily="34" charset="0"/>
                <a:cs typeface="Segoe UI Light" panose="020B0502040204020203" pitchFamily="34" charset="0"/>
              </a:endParaRPr>
            </a:p>
            <a:p>
              <a:r>
                <a:rPr lang="en-US" sz="1200" b="1" dirty="0">
                  <a:solidFill>
                    <a:schemeClr val="bg2">
                      <a:lumMod val="25000"/>
                    </a:schemeClr>
                  </a:solidFill>
                  <a:latin typeface="Segoe UI Light" panose="020B0502040204020203" pitchFamily="34" charset="0"/>
                  <a:cs typeface="Segoe UI Light" panose="020B0502040204020203" pitchFamily="34" charset="0"/>
                </a:rPr>
                <a:t>Construction Length</a:t>
              </a:r>
              <a:endParaRPr lang="en-US" sz="1200" b="1" dirty="0">
                <a:solidFill>
                  <a:srgbClr val="25273C"/>
                </a:solidFill>
                <a:latin typeface="Segoe UI Light" panose="020B0502040204020203" pitchFamily="34" charset="0"/>
                <a:cs typeface="Segoe UI Light" panose="020B0502040204020203" pitchFamily="34" charset="0"/>
              </a:endParaRPr>
            </a:p>
          </p:txBody>
        </p:sp>
        <p:sp>
          <p:nvSpPr>
            <p:cNvPr id="141" name="Rectangle 140"/>
            <p:cNvSpPr/>
            <p:nvPr/>
          </p:nvSpPr>
          <p:spPr>
            <a:xfrm>
              <a:off x="1923769" y="2199634"/>
              <a:ext cx="801424" cy="553998"/>
            </a:xfrm>
            <a:prstGeom prst="rect">
              <a:avLst/>
            </a:prstGeom>
          </p:spPr>
          <p:txBody>
            <a:bodyPr wrap="square" lIns="0" tIns="0" rIns="0" bIns="0">
              <a:spAutoFit/>
            </a:bodyPr>
            <a:lstStyle/>
            <a:p>
              <a:pPr algn="ctr"/>
              <a:r>
                <a:rPr lang="en-US" sz="3600" b="1" dirty="0">
                  <a:solidFill>
                    <a:srgbClr val="059397"/>
                  </a:solidFill>
                  <a:latin typeface="Segoe UI Light" panose="020B0502040204020203" pitchFamily="34" charset="0"/>
                  <a:cs typeface="Segoe UI Light" panose="020B0502040204020203" pitchFamily="34" charset="0"/>
                </a:rPr>
                <a:t>4</a:t>
              </a:r>
              <a:endParaRPr lang="en-US" sz="1000" b="1" dirty="0">
                <a:solidFill>
                  <a:srgbClr val="059397"/>
                </a:solidFill>
                <a:latin typeface="Segoe UI Light" panose="020B0502040204020203" pitchFamily="34" charset="0"/>
                <a:cs typeface="Segoe UI Light" panose="020B0502040204020203" pitchFamily="34" charset="0"/>
              </a:endParaRPr>
            </a:p>
          </p:txBody>
        </p:sp>
        <p:sp>
          <p:nvSpPr>
            <p:cNvPr id="142" name="Rectangle 141"/>
            <p:cNvSpPr/>
            <p:nvPr/>
          </p:nvSpPr>
          <p:spPr>
            <a:xfrm>
              <a:off x="2104514" y="2446477"/>
              <a:ext cx="1535800" cy="615553"/>
            </a:xfrm>
            <a:prstGeom prst="rect">
              <a:avLst/>
            </a:prstGeom>
          </p:spPr>
          <p:txBody>
            <a:bodyPr wrap="square" lIns="91440" tIns="0" rIns="0" bIns="0">
              <a:spAutoFit/>
            </a:bodyPr>
            <a:lstStyle/>
            <a:p>
              <a:r>
                <a:rPr lang="en-US" sz="1200" b="1" dirty="0">
                  <a:solidFill>
                    <a:srgbClr val="059397"/>
                  </a:solidFill>
                  <a:latin typeface="Segoe UI Light" panose="020B0502040204020203" pitchFamily="34" charset="0"/>
                  <a:cs typeface="Segoe UI Light" panose="020B0502040204020203" pitchFamily="34" charset="0"/>
                </a:rPr>
                <a:t>        </a:t>
              </a:r>
              <a:r>
                <a:rPr lang="en-US" sz="1600" b="1" dirty="0">
                  <a:solidFill>
                    <a:srgbClr val="059397"/>
                  </a:solidFill>
                  <a:latin typeface="Segoe UI Light" panose="020B0502040204020203" pitchFamily="34" charset="0"/>
                  <a:cs typeface="Segoe UI Light" panose="020B0502040204020203" pitchFamily="34" charset="0"/>
                </a:rPr>
                <a:t>Lanes</a:t>
              </a:r>
              <a:endParaRPr lang="en-US" sz="1200" b="1" dirty="0">
                <a:solidFill>
                  <a:srgbClr val="059397"/>
                </a:solidFill>
                <a:latin typeface="Segoe UI Light" panose="020B0502040204020203" pitchFamily="34" charset="0"/>
                <a:cs typeface="Segoe UI Light" panose="020B0502040204020203" pitchFamily="34" charset="0"/>
              </a:endParaRPr>
            </a:p>
            <a:p>
              <a:r>
                <a:rPr lang="en-US" sz="1200" b="1" dirty="0">
                  <a:solidFill>
                    <a:schemeClr val="bg2">
                      <a:lumMod val="25000"/>
                    </a:schemeClr>
                  </a:solidFill>
                  <a:latin typeface="Segoe UI Light" panose="020B0502040204020203" pitchFamily="34" charset="0"/>
                  <a:cs typeface="Segoe UI Light" panose="020B0502040204020203" pitchFamily="34" charset="0"/>
                </a:rPr>
                <a:t>Extendable to 6 Lanes</a:t>
              </a:r>
              <a:endParaRPr lang="en-US" sz="1200" b="1" dirty="0">
                <a:solidFill>
                  <a:srgbClr val="25273C"/>
                </a:solidFill>
                <a:latin typeface="Segoe UI Light" panose="020B0502040204020203" pitchFamily="34" charset="0"/>
                <a:cs typeface="Segoe UI Light" panose="020B0502040204020203" pitchFamily="34" charset="0"/>
              </a:endParaRPr>
            </a:p>
          </p:txBody>
        </p:sp>
      </p:grpSp>
      <p:cxnSp>
        <p:nvCxnSpPr>
          <p:cNvPr id="143" name="Straight Connector 142"/>
          <p:cNvCxnSpPr/>
          <p:nvPr userDrawn="1"/>
        </p:nvCxnSpPr>
        <p:spPr>
          <a:xfrm>
            <a:off x="228600" y="2806222"/>
            <a:ext cx="2269423" cy="0"/>
          </a:xfrm>
          <a:prstGeom prst="line">
            <a:avLst/>
          </a:prstGeom>
          <a:ln>
            <a:solidFill>
              <a:srgbClr val="25273C"/>
            </a:solidFill>
            <a:prstDash val="sysDot"/>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userDrawn="1"/>
        </p:nvCxnSpPr>
        <p:spPr>
          <a:xfrm>
            <a:off x="228600" y="1947481"/>
            <a:ext cx="2269423" cy="0"/>
          </a:xfrm>
          <a:prstGeom prst="line">
            <a:avLst/>
          </a:prstGeom>
          <a:ln>
            <a:solidFill>
              <a:srgbClr val="25273C"/>
            </a:solidFill>
            <a:prstDash val="sysDot"/>
          </a:ln>
        </p:spPr>
        <p:style>
          <a:lnRef idx="1">
            <a:schemeClr val="accent1"/>
          </a:lnRef>
          <a:fillRef idx="0">
            <a:schemeClr val="accent1"/>
          </a:fillRef>
          <a:effectRef idx="0">
            <a:schemeClr val="accent1"/>
          </a:effectRef>
          <a:fontRef idx="minor">
            <a:schemeClr val="tx1"/>
          </a:fontRef>
        </p:style>
      </p:cxnSp>
      <p:grpSp>
        <p:nvGrpSpPr>
          <p:cNvPr id="158" name="Group 157"/>
          <p:cNvGrpSpPr/>
          <p:nvPr userDrawn="1"/>
        </p:nvGrpSpPr>
        <p:grpSpPr>
          <a:xfrm>
            <a:off x="233042" y="4162137"/>
            <a:ext cx="2991038" cy="1269307"/>
            <a:chOff x="310722" y="4569588"/>
            <a:chExt cx="3988050" cy="1269307"/>
          </a:xfrm>
        </p:grpSpPr>
        <p:pic>
          <p:nvPicPr>
            <p:cNvPr id="159" name="Picture 15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434" y="4899348"/>
              <a:ext cx="273210" cy="214014"/>
            </a:xfrm>
            <a:prstGeom prst="rect">
              <a:avLst/>
            </a:prstGeom>
          </p:spPr>
        </p:pic>
        <p:pic>
          <p:nvPicPr>
            <p:cNvPr id="160" name="Picture 15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0722" y="4606952"/>
              <a:ext cx="274578" cy="202272"/>
            </a:xfrm>
            <a:prstGeom prst="rect">
              <a:avLst/>
            </a:prstGeom>
          </p:spPr>
        </p:pic>
        <p:sp>
          <p:nvSpPr>
            <p:cNvPr id="161" name="Rectangle 160"/>
            <p:cNvSpPr/>
            <p:nvPr/>
          </p:nvSpPr>
          <p:spPr>
            <a:xfrm>
              <a:off x="579121" y="4569588"/>
              <a:ext cx="3719651" cy="276999"/>
            </a:xfrm>
            <a:prstGeom prst="rect">
              <a:avLst/>
            </a:prstGeom>
          </p:spPr>
          <p:txBody>
            <a:bodyPr wrap="none">
              <a:spAutoFit/>
            </a:bodyPr>
            <a:lstStyle/>
            <a:p>
              <a:r>
                <a:rPr lang="en-US" sz="1200" b="1" dirty="0">
                  <a:solidFill>
                    <a:srgbClr val="25273C"/>
                  </a:solidFill>
                  <a:latin typeface="Segoe UI Semilight" panose="020B0402040204020203" pitchFamily="34" charset="0"/>
                  <a:cs typeface="Segoe UI Semilight" panose="020B0402040204020203" pitchFamily="34" charset="0"/>
                </a:rPr>
                <a:t>13 </a:t>
              </a:r>
              <a:r>
                <a:rPr lang="en-US" sz="1200" dirty="0">
                  <a:solidFill>
                    <a:srgbClr val="25273C"/>
                  </a:solidFill>
                  <a:latin typeface="Segoe UI Semilight" panose="020B0402040204020203" pitchFamily="34" charset="0"/>
                  <a:cs typeface="Segoe UI Semilight" panose="020B0402040204020203" pitchFamily="34" charset="0"/>
                </a:rPr>
                <a:t>Special Bridges, Total length: </a:t>
              </a:r>
              <a:r>
                <a:rPr lang="en-US" sz="1200" b="1" dirty="0">
                  <a:solidFill>
                    <a:srgbClr val="25273C"/>
                  </a:solidFill>
                  <a:latin typeface="Segoe UI Semilight" panose="020B0402040204020203" pitchFamily="34" charset="0"/>
                  <a:cs typeface="Segoe UI Semilight" panose="020B0402040204020203" pitchFamily="34" charset="0"/>
                </a:rPr>
                <a:t>1,200 m</a:t>
              </a:r>
            </a:p>
          </p:txBody>
        </p:sp>
        <p:sp>
          <p:nvSpPr>
            <p:cNvPr id="162" name="Rectangle 161"/>
            <p:cNvSpPr/>
            <p:nvPr/>
          </p:nvSpPr>
          <p:spPr>
            <a:xfrm>
              <a:off x="579121" y="4871559"/>
              <a:ext cx="731397" cy="276999"/>
            </a:xfrm>
            <a:prstGeom prst="rect">
              <a:avLst/>
            </a:prstGeom>
          </p:spPr>
          <p:txBody>
            <a:bodyPr wrap="none">
              <a:spAutoFit/>
            </a:bodyPr>
            <a:lstStyle/>
            <a:p>
              <a:r>
                <a:rPr lang="en-GB" sz="1200" b="1" dirty="0">
                  <a:solidFill>
                    <a:srgbClr val="25273C"/>
                  </a:solidFill>
                  <a:latin typeface="Segoe UI Semilight" panose="020B0402040204020203" pitchFamily="34" charset="0"/>
                  <a:cs typeface="Segoe UI Semilight" panose="020B0402040204020203" pitchFamily="34" charset="0"/>
                </a:rPr>
                <a:t>None</a:t>
              </a:r>
            </a:p>
          </p:txBody>
        </p:sp>
        <p:sp>
          <p:nvSpPr>
            <p:cNvPr id="163" name="Rectangle 162"/>
            <p:cNvSpPr/>
            <p:nvPr/>
          </p:nvSpPr>
          <p:spPr>
            <a:xfrm>
              <a:off x="579121" y="5173530"/>
              <a:ext cx="2199748" cy="276999"/>
            </a:xfrm>
            <a:prstGeom prst="rect">
              <a:avLst/>
            </a:prstGeom>
          </p:spPr>
          <p:txBody>
            <a:bodyPr wrap="none">
              <a:spAutoFit/>
            </a:bodyPr>
            <a:lstStyle/>
            <a:p>
              <a:r>
                <a:rPr lang="en-GB" sz="1200" b="1" dirty="0">
                  <a:solidFill>
                    <a:srgbClr val="25273C"/>
                  </a:solidFill>
                  <a:latin typeface="Segoe UI Semilight" panose="020B0402040204020203" pitchFamily="34" charset="0"/>
                  <a:cs typeface="Segoe UI Semilight" panose="020B0402040204020203" pitchFamily="34" charset="0"/>
                </a:rPr>
                <a:t>4 % </a:t>
              </a:r>
              <a:r>
                <a:rPr lang="en-GB" sz="1200" dirty="0">
                  <a:solidFill>
                    <a:srgbClr val="25273C"/>
                  </a:solidFill>
                  <a:latin typeface="Segoe UI Semilight" panose="020B0402040204020203" pitchFamily="34" charset="0"/>
                  <a:cs typeface="Segoe UI Semilight" panose="020B0402040204020203" pitchFamily="34" charset="0"/>
                </a:rPr>
                <a:t>Max. Profile Slope</a:t>
              </a:r>
            </a:p>
          </p:txBody>
        </p:sp>
        <p:sp>
          <p:nvSpPr>
            <p:cNvPr id="164" name="Isosceles Triangle 163"/>
            <p:cNvSpPr/>
            <p:nvPr/>
          </p:nvSpPr>
          <p:spPr>
            <a:xfrm rot="16200000" flipH="1">
              <a:off x="388720" y="5175901"/>
              <a:ext cx="124524" cy="271326"/>
            </a:xfrm>
            <a:prstGeom prst="triangle">
              <a:avLst>
                <a:gd name="adj" fmla="val 100000"/>
              </a:avLst>
            </a:prstGeom>
            <a:solidFill>
              <a:srgbClr val="25273C"/>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5" name="Rectangle 164"/>
            <p:cNvSpPr/>
            <p:nvPr/>
          </p:nvSpPr>
          <p:spPr>
            <a:xfrm>
              <a:off x="579121" y="5475502"/>
              <a:ext cx="3523357" cy="276999"/>
            </a:xfrm>
            <a:prstGeom prst="rect">
              <a:avLst/>
            </a:prstGeom>
          </p:spPr>
          <p:txBody>
            <a:bodyPr wrap="none">
              <a:spAutoFit/>
            </a:bodyPr>
            <a:lstStyle/>
            <a:p>
              <a:r>
                <a:rPr lang="en-GB" sz="1200" b="1" dirty="0">
                  <a:solidFill>
                    <a:srgbClr val="25273C"/>
                  </a:solidFill>
                  <a:latin typeface="Segoe UI Semilight" panose="020B0402040204020203" pitchFamily="34" charset="0"/>
                  <a:cs typeface="Segoe UI Semilight" panose="020B0402040204020203" pitchFamily="34" charset="0"/>
                </a:rPr>
                <a:t>7500 m </a:t>
              </a:r>
              <a:r>
                <a:rPr lang="en-GB" sz="1200" dirty="0">
                  <a:solidFill>
                    <a:srgbClr val="25273C"/>
                  </a:solidFill>
                  <a:latin typeface="Segoe UI Semilight" panose="020B0402040204020203" pitchFamily="34" charset="0"/>
                  <a:cs typeface="Segoe UI Semilight" panose="020B0402040204020203" pitchFamily="34" charset="0"/>
                </a:rPr>
                <a:t>Min. Horizontal Curve Radius</a:t>
              </a:r>
            </a:p>
          </p:txBody>
        </p:sp>
        <p:sp>
          <p:nvSpPr>
            <p:cNvPr id="166" name="Arc 165"/>
            <p:cNvSpPr/>
            <p:nvPr/>
          </p:nvSpPr>
          <p:spPr>
            <a:xfrm>
              <a:off x="314307" y="5562644"/>
              <a:ext cx="276251" cy="276251"/>
            </a:xfrm>
            <a:prstGeom prst="arc">
              <a:avLst>
                <a:gd name="adj1" fmla="val 12110156"/>
                <a:gd name="adj2" fmla="val 20483649"/>
              </a:avLst>
            </a:prstGeom>
            <a:ln w="19050">
              <a:solidFill>
                <a:srgbClr val="25273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67" name="Rectangle 166"/>
          <p:cNvSpPr/>
          <p:nvPr userDrawn="1"/>
        </p:nvSpPr>
        <p:spPr>
          <a:xfrm>
            <a:off x="537206" y="1577046"/>
            <a:ext cx="1677575" cy="369332"/>
          </a:xfrm>
          <a:prstGeom prst="rect">
            <a:avLst/>
          </a:prstGeom>
        </p:spPr>
        <p:txBody>
          <a:bodyPr wrap="none" lIns="0" tIns="0" rIns="0" bIns="0">
            <a:spAutoFit/>
          </a:bodyPr>
          <a:lstStyle/>
          <a:p>
            <a:r>
              <a:rPr lang="en-US" sz="1200" b="1" dirty="0">
                <a:solidFill>
                  <a:srgbClr val="059397"/>
                </a:solidFill>
                <a:latin typeface="Segoe UI Light" panose="020B0502040204020203" pitchFamily="34" charset="0"/>
                <a:cs typeface="Segoe UI Light" panose="020B0502040204020203" pitchFamily="34" charset="0"/>
              </a:rPr>
              <a:t>In Iran:</a:t>
            </a:r>
          </a:p>
          <a:p>
            <a:pPr marL="171450" indent="-171450">
              <a:buFont typeface="Arial" panose="020B0604020202020204" pitchFamily="34" charset="0"/>
              <a:buChar char="•"/>
            </a:pPr>
            <a:r>
              <a:rPr lang="en-US" sz="1200" b="1" dirty="0">
                <a:solidFill>
                  <a:schemeClr val="bg2">
                    <a:lumMod val="25000"/>
                  </a:schemeClr>
                </a:solidFill>
                <a:latin typeface="Segoe UI Light" panose="020B0502040204020203" pitchFamily="34" charset="0"/>
                <a:cs typeface="Segoe UI Light" panose="020B0502040204020203" pitchFamily="34" charset="0"/>
              </a:rPr>
              <a:t>Province of Khouzestan</a:t>
            </a:r>
            <a:endParaRPr lang="en-US" sz="1200" b="1" dirty="0">
              <a:solidFill>
                <a:srgbClr val="25273C"/>
              </a:solidFill>
              <a:latin typeface="Segoe UI Light" panose="020B0502040204020203" pitchFamily="34" charset="0"/>
              <a:cs typeface="Segoe UI Light" panose="020B0502040204020203" pitchFamily="34" charset="0"/>
            </a:endParaRPr>
          </a:p>
        </p:txBody>
      </p:sp>
      <p:sp>
        <p:nvSpPr>
          <p:cNvPr id="168" name="Rectangle 167"/>
          <p:cNvSpPr/>
          <p:nvPr userDrawn="1"/>
        </p:nvSpPr>
        <p:spPr>
          <a:xfrm>
            <a:off x="537205" y="1023226"/>
            <a:ext cx="2772810" cy="553998"/>
          </a:xfrm>
          <a:prstGeom prst="rect">
            <a:avLst/>
          </a:prstGeom>
        </p:spPr>
        <p:txBody>
          <a:bodyPr wrap="none" lIns="0" tIns="0" rIns="0" bIns="0">
            <a:spAutoFit/>
          </a:bodyPr>
          <a:lstStyle/>
          <a:p>
            <a:r>
              <a:rPr lang="en-US" sz="1200" b="1" dirty="0">
                <a:solidFill>
                  <a:srgbClr val="059397"/>
                </a:solidFill>
                <a:latin typeface="Segoe UI Light" panose="020B0502040204020203" pitchFamily="34" charset="0"/>
                <a:cs typeface="Segoe UI Light" panose="020B0502040204020203" pitchFamily="34" charset="0"/>
              </a:rPr>
              <a:t>In International Transportation Corridors:</a:t>
            </a:r>
          </a:p>
          <a:p>
            <a:pPr marL="171450" indent="-171450">
              <a:buFont typeface="Arial" panose="020B0604020202020204" pitchFamily="34" charset="0"/>
              <a:buChar char="•"/>
            </a:pPr>
            <a:r>
              <a:rPr lang="en-US" sz="1200" b="1" dirty="0">
                <a:solidFill>
                  <a:schemeClr val="bg2">
                    <a:lumMod val="25000"/>
                  </a:schemeClr>
                </a:solidFill>
                <a:latin typeface="Segoe UI Light" panose="020B0502040204020203" pitchFamily="34" charset="0"/>
                <a:cs typeface="Segoe UI Light" panose="020B0502040204020203" pitchFamily="34" charset="0"/>
              </a:rPr>
              <a:t>EATL Rail Route 5</a:t>
            </a:r>
          </a:p>
          <a:p>
            <a:pPr marL="171450" indent="-171450">
              <a:buFont typeface="Arial" panose="020B0604020202020204" pitchFamily="34" charset="0"/>
              <a:buChar char="•"/>
            </a:pPr>
            <a:r>
              <a:rPr lang="en-US" sz="1200" b="1" dirty="0">
                <a:solidFill>
                  <a:schemeClr val="bg2">
                    <a:lumMod val="25000"/>
                  </a:schemeClr>
                </a:solidFill>
                <a:latin typeface="Segoe UI Light" panose="020B0502040204020203" pitchFamily="34" charset="0"/>
                <a:cs typeface="Segoe UI Light" panose="020B0502040204020203" pitchFamily="34" charset="0"/>
              </a:rPr>
              <a:t>Euro Asian Transport Link-Road Routes 6</a:t>
            </a:r>
          </a:p>
        </p:txBody>
      </p:sp>
      <p:pic>
        <p:nvPicPr>
          <p:cNvPr id="169" name="Picture 168"/>
          <p:cNvPicPr>
            <a:picLocks noChangeAspect="1"/>
          </p:cNvPicPr>
          <p:nvPr userDrawn="1"/>
        </p:nvPicPr>
        <p:blipFill rotWithShape="1">
          <a:blip r:embed="rId6" cstate="print">
            <a:extLst>
              <a:ext uri="{28A0092B-C50C-407E-A947-70E740481C1C}">
                <a14:useLocalDpi xmlns:a14="http://schemas.microsoft.com/office/drawing/2010/main" val="0"/>
              </a:ext>
            </a:extLst>
          </a:blip>
          <a:srcRect l="18546" r="14978"/>
          <a:stretch/>
        </p:blipFill>
        <p:spPr>
          <a:xfrm>
            <a:off x="3194363" y="770962"/>
            <a:ext cx="2889550" cy="5449400"/>
          </a:xfrm>
          <a:prstGeom prst="rect">
            <a:avLst/>
          </a:prstGeom>
        </p:spPr>
      </p:pic>
      <p:sp>
        <p:nvSpPr>
          <p:cNvPr id="170" name="Freeform 169"/>
          <p:cNvSpPr/>
          <p:nvPr userDrawn="1"/>
        </p:nvSpPr>
        <p:spPr>
          <a:xfrm>
            <a:off x="3651166" y="1541929"/>
            <a:ext cx="1129950" cy="3379695"/>
          </a:xfrm>
          <a:custGeom>
            <a:avLst/>
            <a:gdLst>
              <a:gd name="connsiteX0" fmla="*/ 430836 w 1183871"/>
              <a:gd name="connsiteY0" fmla="*/ 0 h 3630706"/>
              <a:gd name="connsiteX1" fmla="*/ 359118 w 1183871"/>
              <a:gd name="connsiteY1" fmla="*/ 116542 h 3630706"/>
              <a:gd name="connsiteX2" fmla="*/ 152930 w 1183871"/>
              <a:gd name="connsiteY2" fmla="*/ 197224 h 3630706"/>
              <a:gd name="connsiteX3" fmla="*/ 530 w 1183871"/>
              <a:gd name="connsiteY3" fmla="*/ 313765 h 3630706"/>
              <a:gd name="connsiteX4" fmla="*/ 108107 w 1183871"/>
              <a:gd name="connsiteY4" fmla="*/ 717177 h 3630706"/>
              <a:gd name="connsiteX5" fmla="*/ 251542 w 1183871"/>
              <a:gd name="connsiteY5" fmla="*/ 1147483 h 3630706"/>
              <a:gd name="connsiteX6" fmla="*/ 224648 w 1183871"/>
              <a:gd name="connsiteY6" fmla="*/ 1622612 h 3630706"/>
              <a:gd name="connsiteX7" fmla="*/ 529448 w 1183871"/>
              <a:gd name="connsiteY7" fmla="*/ 1999130 h 3630706"/>
              <a:gd name="connsiteX8" fmla="*/ 708742 w 1183871"/>
              <a:gd name="connsiteY8" fmla="*/ 2178424 h 3630706"/>
              <a:gd name="connsiteX9" fmla="*/ 1049401 w 1183871"/>
              <a:gd name="connsiteY9" fmla="*/ 2572871 h 3630706"/>
              <a:gd name="connsiteX10" fmla="*/ 1094224 w 1183871"/>
              <a:gd name="connsiteY10" fmla="*/ 2940424 h 3630706"/>
              <a:gd name="connsiteX11" fmla="*/ 1085260 w 1183871"/>
              <a:gd name="connsiteY11" fmla="*/ 3352800 h 3630706"/>
              <a:gd name="connsiteX12" fmla="*/ 1183871 w 1183871"/>
              <a:gd name="connsiteY12" fmla="*/ 3630706 h 3630706"/>
              <a:gd name="connsiteX0" fmla="*/ 430836 w 1506600"/>
              <a:gd name="connsiteY0" fmla="*/ 0 h 3382154"/>
              <a:gd name="connsiteX1" fmla="*/ 359118 w 1506600"/>
              <a:gd name="connsiteY1" fmla="*/ 116542 h 3382154"/>
              <a:gd name="connsiteX2" fmla="*/ 152930 w 1506600"/>
              <a:gd name="connsiteY2" fmla="*/ 197224 h 3382154"/>
              <a:gd name="connsiteX3" fmla="*/ 530 w 1506600"/>
              <a:gd name="connsiteY3" fmla="*/ 313765 h 3382154"/>
              <a:gd name="connsiteX4" fmla="*/ 108107 w 1506600"/>
              <a:gd name="connsiteY4" fmla="*/ 717177 h 3382154"/>
              <a:gd name="connsiteX5" fmla="*/ 251542 w 1506600"/>
              <a:gd name="connsiteY5" fmla="*/ 1147483 h 3382154"/>
              <a:gd name="connsiteX6" fmla="*/ 224648 w 1506600"/>
              <a:gd name="connsiteY6" fmla="*/ 1622612 h 3382154"/>
              <a:gd name="connsiteX7" fmla="*/ 529448 w 1506600"/>
              <a:gd name="connsiteY7" fmla="*/ 1999130 h 3382154"/>
              <a:gd name="connsiteX8" fmla="*/ 708742 w 1506600"/>
              <a:gd name="connsiteY8" fmla="*/ 2178424 h 3382154"/>
              <a:gd name="connsiteX9" fmla="*/ 1049401 w 1506600"/>
              <a:gd name="connsiteY9" fmla="*/ 2572871 h 3382154"/>
              <a:gd name="connsiteX10" fmla="*/ 1094224 w 1506600"/>
              <a:gd name="connsiteY10" fmla="*/ 2940424 h 3382154"/>
              <a:gd name="connsiteX11" fmla="*/ 1085260 w 1506600"/>
              <a:gd name="connsiteY11" fmla="*/ 3352800 h 3382154"/>
              <a:gd name="connsiteX12" fmla="*/ 1506600 w 1506600"/>
              <a:gd name="connsiteY12" fmla="*/ 3379695 h 3382154"/>
              <a:gd name="connsiteX0" fmla="*/ 430836 w 1506600"/>
              <a:gd name="connsiteY0" fmla="*/ 0 h 3379695"/>
              <a:gd name="connsiteX1" fmla="*/ 359118 w 1506600"/>
              <a:gd name="connsiteY1" fmla="*/ 116542 h 3379695"/>
              <a:gd name="connsiteX2" fmla="*/ 152930 w 1506600"/>
              <a:gd name="connsiteY2" fmla="*/ 197224 h 3379695"/>
              <a:gd name="connsiteX3" fmla="*/ 530 w 1506600"/>
              <a:gd name="connsiteY3" fmla="*/ 313765 h 3379695"/>
              <a:gd name="connsiteX4" fmla="*/ 108107 w 1506600"/>
              <a:gd name="connsiteY4" fmla="*/ 717177 h 3379695"/>
              <a:gd name="connsiteX5" fmla="*/ 251542 w 1506600"/>
              <a:gd name="connsiteY5" fmla="*/ 1147483 h 3379695"/>
              <a:gd name="connsiteX6" fmla="*/ 224648 w 1506600"/>
              <a:gd name="connsiteY6" fmla="*/ 1622612 h 3379695"/>
              <a:gd name="connsiteX7" fmla="*/ 529448 w 1506600"/>
              <a:gd name="connsiteY7" fmla="*/ 1999130 h 3379695"/>
              <a:gd name="connsiteX8" fmla="*/ 708742 w 1506600"/>
              <a:gd name="connsiteY8" fmla="*/ 2178424 h 3379695"/>
              <a:gd name="connsiteX9" fmla="*/ 1049401 w 1506600"/>
              <a:gd name="connsiteY9" fmla="*/ 2572871 h 3379695"/>
              <a:gd name="connsiteX10" fmla="*/ 1094224 w 1506600"/>
              <a:gd name="connsiteY10" fmla="*/ 2940424 h 3379695"/>
              <a:gd name="connsiteX11" fmla="*/ 1103190 w 1506600"/>
              <a:gd name="connsiteY11" fmla="*/ 3191435 h 3379695"/>
              <a:gd name="connsiteX12" fmla="*/ 1506600 w 1506600"/>
              <a:gd name="connsiteY12" fmla="*/ 3379695 h 3379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06600" h="3379695">
                <a:moveTo>
                  <a:pt x="430836" y="0"/>
                </a:moveTo>
                <a:cubicBezTo>
                  <a:pt x="418136" y="41835"/>
                  <a:pt x="405436" y="83671"/>
                  <a:pt x="359118" y="116542"/>
                </a:cubicBezTo>
                <a:cubicBezTo>
                  <a:pt x="312800" y="149413"/>
                  <a:pt x="212695" y="164354"/>
                  <a:pt x="152930" y="197224"/>
                </a:cubicBezTo>
                <a:cubicBezTo>
                  <a:pt x="93165" y="230095"/>
                  <a:pt x="8000" y="227106"/>
                  <a:pt x="530" y="313765"/>
                </a:cubicBezTo>
                <a:cubicBezTo>
                  <a:pt x="-6941" y="400424"/>
                  <a:pt x="66272" y="578224"/>
                  <a:pt x="108107" y="717177"/>
                </a:cubicBezTo>
                <a:cubicBezTo>
                  <a:pt x="149942" y="856130"/>
                  <a:pt x="232118" y="996577"/>
                  <a:pt x="251542" y="1147483"/>
                </a:cubicBezTo>
                <a:cubicBezTo>
                  <a:pt x="270965" y="1298389"/>
                  <a:pt x="178330" y="1480671"/>
                  <a:pt x="224648" y="1622612"/>
                </a:cubicBezTo>
                <a:cubicBezTo>
                  <a:pt x="270966" y="1764553"/>
                  <a:pt x="448766" y="1906495"/>
                  <a:pt x="529448" y="1999130"/>
                </a:cubicBezTo>
                <a:cubicBezTo>
                  <a:pt x="610130" y="2091765"/>
                  <a:pt x="622083" y="2082801"/>
                  <a:pt x="708742" y="2178424"/>
                </a:cubicBezTo>
                <a:cubicBezTo>
                  <a:pt x="795401" y="2274047"/>
                  <a:pt x="985154" y="2445871"/>
                  <a:pt x="1049401" y="2572871"/>
                </a:cubicBezTo>
                <a:cubicBezTo>
                  <a:pt x="1113648" y="2699871"/>
                  <a:pt x="1085259" y="2837330"/>
                  <a:pt x="1094224" y="2940424"/>
                </a:cubicBezTo>
                <a:cubicBezTo>
                  <a:pt x="1103189" y="3043518"/>
                  <a:pt x="1034461" y="3118223"/>
                  <a:pt x="1103190" y="3191435"/>
                </a:cubicBezTo>
                <a:cubicBezTo>
                  <a:pt x="1171919" y="3264647"/>
                  <a:pt x="1490165" y="3333377"/>
                  <a:pt x="1506600" y="3379695"/>
                </a:cubicBezTo>
              </a:path>
            </a:pathLst>
          </a:custGeom>
          <a:noFill/>
          <a:ln w="63500">
            <a:solidFill>
              <a:srgbClr val="9E243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1" name="Freeform 170"/>
          <p:cNvSpPr/>
          <p:nvPr userDrawn="1"/>
        </p:nvSpPr>
        <p:spPr>
          <a:xfrm>
            <a:off x="3960846" y="1515034"/>
            <a:ext cx="1075792" cy="3388660"/>
          </a:xfrm>
          <a:custGeom>
            <a:avLst/>
            <a:gdLst>
              <a:gd name="connsiteX0" fmla="*/ 0 w 1434389"/>
              <a:gd name="connsiteY0" fmla="*/ 0 h 3630706"/>
              <a:gd name="connsiteX1" fmla="*/ 259976 w 1434389"/>
              <a:gd name="connsiteY1" fmla="*/ 385483 h 3630706"/>
              <a:gd name="connsiteX2" fmla="*/ 627529 w 1434389"/>
              <a:gd name="connsiteY2" fmla="*/ 609600 h 3630706"/>
              <a:gd name="connsiteX3" fmla="*/ 824753 w 1434389"/>
              <a:gd name="connsiteY3" fmla="*/ 869577 h 3630706"/>
              <a:gd name="connsiteX4" fmla="*/ 995082 w 1434389"/>
              <a:gd name="connsiteY4" fmla="*/ 968189 h 3630706"/>
              <a:gd name="connsiteX5" fmla="*/ 1057835 w 1434389"/>
              <a:gd name="connsiteY5" fmla="*/ 1192306 h 3630706"/>
              <a:gd name="connsiteX6" fmla="*/ 1264023 w 1434389"/>
              <a:gd name="connsiteY6" fmla="*/ 1389530 h 3630706"/>
              <a:gd name="connsiteX7" fmla="*/ 1362635 w 1434389"/>
              <a:gd name="connsiteY7" fmla="*/ 1882589 h 3630706"/>
              <a:gd name="connsiteX8" fmla="*/ 1434353 w 1434389"/>
              <a:gd name="connsiteY8" fmla="*/ 2115671 h 3630706"/>
              <a:gd name="connsiteX9" fmla="*/ 1353670 w 1434389"/>
              <a:gd name="connsiteY9" fmla="*/ 2743200 h 3630706"/>
              <a:gd name="connsiteX10" fmla="*/ 1317811 w 1434389"/>
              <a:gd name="connsiteY10" fmla="*/ 3119718 h 3630706"/>
              <a:gd name="connsiteX11" fmla="*/ 1013011 w 1434389"/>
              <a:gd name="connsiteY11" fmla="*/ 3406589 h 3630706"/>
              <a:gd name="connsiteX12" fmla="*/ 770964 w 1434389"/>
              <a:gd name="connsiteY12" fmla="*/ 3630706 h 3630706"/>
              <a:gd name="connsiteX0" fmla="*/ 0 w 1434389"/>
              <a:gd name="connsiteY0" fmla="*/ 0 h 3406589"/>
              <a:gd name="connsiteX1" fmla="*/ 259976 w 1434389"/>
              <a:gd name="connsiteY1" fmla="*/ 385483 h 3406589"/>
              <a:gd name="connsiteX2" fmla="*/ 627529 w 1434389"/>
              <a:gd name="connsiteY2" fmla="*/ 609600 h 3406589"/>
              <a:gd name="connsiteX3" fmla="*/ 824753 w 1434389"/>
              <a:gd name="connsiteY3" fmla="*/ 869577 h 3406589"/>
              <a:gd name="connsiteX4" fmla="*/ 995082 w 1434389"/>
              <a:gd name="connsiteY4" fmla="*/ 968189 h 3406589"/>
              <a:gd name="connsiteX5" fmla="*/ 1057835 w 1434389"/>
              <a:gd name="connsiteY5" fmla="*/ 1192306 h 3406589"/>
              <a:gd name="connsiteX6" fmla="*/ 1264023 w 1434389"/>
              <a:gd name="connsiteY6" fmla="*/ 1389530 h 3406589"/>
              <a:gd name="connsiteX7" fmla="*/ 1362635 w 1434389"/>
              <a:gd name="connsiteY7" fmla="*/ 1882589 h 3406589"/>
              <a:gd name="connsiteX8" fmla="*/ 1434353 w 1434389"/>
              <a:gd name="connsiteY8" fmla="*/ 2115671 h 3406589"/>
              <a:gd name="connsiteX9" fmla="*/ 1353670 w 1434389"/>
              <a:gd name="connsiteY9" fmla="*/ 2743200 h 3406589"/>
              <a:gd name="connsiteX10" fmla="*/ 1317811 w 1434389"/>
              <a:gd name="connsiteY10" fmla="*/ 3119718 h 3406589"/>
              <a:gd name="connsiteX11" fmla="*/ 1013011 w 1434389"/>
              <a:gd name="connsiteY11" fmla="*/ 3406589 h 3406589"/>
              <a:gd name="connsiteX0" fmla="*/ 0 w 1434389"/>
              <a:gd name="connsiteY0" fmla="*/ 0 h 3388660"/>
              <a:gd name="connsiteX1" fmla="*/ 259976 w 1434389"/>
              <a:gd name="connsiteY1" fmla="*/ 385483 h 3388660"/>
              <a:gd name="connsiteX2" fmla="*/ 627529 w 1434389"/>
              <a:gd name="connsiteY2" fmla="*/ 609600 h 3388660"/>
              <a:gd name="connsiteX3" fmla="*/ 824753 w 1434389"/>
              <a:gd name="connsiteY3" fmla="*/ 869577 h 3388660"/>
              <a:gd name="connsiteX4" fmla="*/ 995082 w 1434389"/>
              <a:gd name="connsiteY4" fmla="*/ 968189 h 3388660"/>
              <a:gd name="connsiteX5" fmla="*/ 1057835 w 1434389"/>
              <a:gd name="connsiteY5" fmla="*/ 1192306 h 3388660"/>
              <a:gd name="connsiteX6" fmla="*/ 1264023 w 1434389"/>
              <a:gd name="connsiteY6" fmla="*/ 1389530 h 3388660"/>
              <a:gd name="connsiteX7" fmla="*/ 1362635 w 1434389"/>
              <a:gd name="connsiteY7" fmla="*/ 1882589 h 3388660"/>
              <a:gd name="connsiteX8" fmla="*/ 1434353 w 1434389"/>
              <a:gd name="connsiteY8" fmla="*/ 2115671 h 3388660"/>
              <a:gd name="connsiteX9" fmla="*/ 1353670 w 1434389"/>
              <a:gd name="connsiteY9" fmla="*/ 2743200 h 3388660"/>
              <a:gd name="connsiteX10" fmla="*/ 1317811 w 1434389"/>
              <a:gd name="connsiteY10" fmla="*/ 3119718 h 3388660"/>
              <a:gd name="connsiteX11" fmla="*/ 1048870 w 1434389"/>
              <a:gd name="connsiteY11" fmla="*/ 3388660 h 338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4389" h="3388660">
                <a:moveTo>
                  <a:pt x="0" y="0"/>
                </a:moveTo>
                <a:cubicBezTo>
                  <a:pt x="77694" y="141941"/>
                  <a:pt x="155388" y="283883"/>
                  <a:pt x="259976" y="385483"/>
                </a:cubicBezTo>
                <a:cubicBezTo>
                  <a:pt x="364564" y="487083"/>
                  <a:pt x="533400" y="528918"/>
                  <a:pt x="627529" y="609600"/>
                </a:cubicBezTo>
                <a:cubicBezTo>
                  <a:pt x="721658" y="690282"/>
                  <a:pt x="763494" y="809812"/>
                  <a:pt x="824753" y="869577"/>
                </a:cubicBezTo>
                <a:cubicBezTo>
                  <a:pt x="886012" y="929342"/>
                  <a:pt x="956235" y="914401"/>
                  <a:pt x="995082" y="968189"/>
                </a:cubicBezTo>
                <a:cubicBezTo>
                  <a:pt x="1033929" y="1021977"/>
                  <a:pt x="1013012" y="1122083"/>
                  <a:pt x="1057835" y="1192306"/>
                </a:cubicBezTo>
                <a:cubicBezTo>
                  <a:pt x="1102659" y="1262530"/>
                  <a:pt x="1213223" y="1274483"/>
                  <a:pt x="1264023" y="1389530"/>
                </a:cubicBezTo>
                <a:cubicBezTo>
                  <a:pt x="1314823" y="1504577"/>
                  <a:pt x="1334247" y="1761566"/>
                  <a:pt x="1362635" y="1882589"/>
                </a:cubicBezTo>
                <a:cubicBezTo>
                  <a:pt x="1391023" y="2003612"/>
                  <a:pt x="1435847" y="1972236"/>
                  <a:pt x="1434353" y="2115671"/>
                </a:cubicBezTo>
                <a:cubicBezTo>
                  <a:pt x="1432859" y="2259106"/>
                  <a:pt x="1373094" y="2575859"/>
                  <a:pt x="1353670" y="2743200"/>
                </a:cubicBezTo>
                <a:cubicBezTo>
                  <a:pt x="1334246" y="2910541"/>
                  <a:pt x="1368611" y="3012141"/>
                  <a:pt x="1317811" y="3119718"/>
                </a:cubicBezTo>
                <a:cubicBezTo>
                  <a:pt x="1267011" y="3227295"/>
                  <a:pt x="1048870" y="3388660"/>
                  <a:pt x="1048870" y="3388660"/>
                </a:cubicBezTo>
              </a:path>
            </a:pathLst>
          </a:custGeom>
          <a:noFill/>
          <a:ln w="63500">
            <a:solidFill>
              <a:srgbClr val="D3A047"/>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2" name="Oval 171"/>
          <p:cNvSpPr/>
          <p:nvPr userDrawn="1"/>
        </p:nvSpPr>
        <p:spPr>
          <a:xfrm>
            <a:off x="4451333" y="5090160"/>
            <a:ext cx="137160" cy="182880"/>
          </a:xfrm>
          <a:prstGeom prst="ellipse">
            <a:avLst/>
          </a:prstGeom>
          <a:solidFill>
            <a:srgbClr val="9E2431"/>
          </a:solidFill>
          <a:ln>
            <a:solidFill>
              <a:schemeClr val="bg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00" dirty="0">
              <a:solidFill>
                <a:schemeClr val="bg1"/>
              </a:solidFill>
            </a:endParaRPr>
          </a:p>
        </p:txBody>
      </p:sp>
      <p:sp>
        <p:nvSpPr>
          <p:cNvPr id="173" name="Pentagon 172"/>
          <p:cNvSpPr/>
          <p:nvPr userDrawn="1"/>
        </p:nvSpPr>
        <p:spPr>
          <a:xfrm flipH="1">
            <a:off x="4029425" y="1394011"/>
            <a:ext cx="691661" cy="242048"/>
          </a:xfrm>
          <a:prstGeom prst="homePlate">
            <a:avLst/>
          </a:prstGeom>
          <a:solidFill>
            <a:srgbClr val="9E2431"/>
          </a:solidFill>
          <a:ln>
            <a:noFill/>
          </a:ln>
          <a:effectLst>
            <a:outerShdw blurRad="76200" dist="12700" dir="2700000" sy="-23000" kx="-800400" algn="b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100" b="1" dirty="0">
                <a:solidFill>
                  <a:schemeClr val="bg1"/>
                </a:solidFill>
                <a:latin typeface="Segoe UI Semilight" panose="020B0402040204020203" pitchFamily="34" charset="0"/>
                <a:cs typeface="Segoe UI Semilight" panose="020B0402040204020203" pitchFamily="34" charset="0"/>
              </a:rPr>
              <a:t>Andimeshk</a:t>
            </a:r>
          </a:p>
        </p:txBody>
      </p:sp>
      <p:sp>
        <p:nvSpPr>
          <p:cNvPr id="174" name="Freeform 173"/>
          <p:cNvSpPr/>
          <p:nvPr userDrawn="1"/>
        </p:nvSpPr>
        <p:spPr>
          <a:xfrm>
            <a:off x="3715676" y="806824"/>
            <a:ext cx="251892" cy="690282"/>
          </a:xfrm>
          <a:custGeom>
            <a:avLst/>
            <a:gdLst>
              <a:gd name="connsiteX0" fmla="*/ 335856 w 335856"/>
              <a:gd name="connsiteY0" fmla="*/ 690282 h 690282"/>
              <a:gd name="connsiteX1" fmla="*/ 201386 w 335856"/>
              <a:gd name="connsiteY1" fmla="*/ 528917 h 690282"/>
              <a:gd name="connsiteX2" fmla="*/ 111739 w 335856"/>
              <a:gd name="connsiteY2" fmla="*/ 322729 h 690282"/>
              <a:gd name="connsiteX3" fmla="*/ 22092 w 335856"/>
              <a:gd name="connsiteY3" fmla="*/ 107576 h 690282"/>
              <a:gd name="connsiteX4" fmla="*/ 4162 w 335856"/>
              <a:gd name="connsiteY4" fmla="*/ 0 h 69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856" h="690282">
                <a:moveTo>
                  <a:pt x="335856" y="690282"/>
                </a:moveTo>
                <a:cubicBezTo>
                  <a:pt x="287297" y="640229"/>
                  <a:pt x="238739" y="590176"/>
                  <a:pt x="201386" y="528917"/>
                </a:cubicBezTo>
                <a:cubicBezTo>
                  <a:pt x="164033" y="467658"/>
                  <a:pt x="141621" y="392952"/>
                  <a:pt x="111739" y="322729"/>
                </a:cubicBezTo>
                <a:cubicBezTo>
                  <a:pt x="81857" y="252506"/>
                  <a:pt x="40021" y="161364"/>
                  <a:pt x="22092" y="107576"/>
                </a:cubicBezTo>
                <a:cubicBezTo>
                  <a:pt x="4163" y="53788"/>
                  <a:pt x="-6297" y="52294"/>
                  <a:pt x="4162" y="0"/>
                </a:cubicBezTo>
              </a:path>
            </a:pathLst>
          </a:custGeom>
          <a:noFill/>
          <a:ln w="63500">
            <a:solidFill>
              <a:srgbClr val="25273C"/>
            </a:solidFill>
            <a:tailEnd type="triangle" w="med" len="sm"/>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5" name="Freeform 174"/>
          <p:cNvSpPr/>
          <p:nvPr userDrawn="1"/>
        </p:nvSpPr>
        <p:spPr>
          <a:xfrm>
            <a:off x="4760945" y="4867835"/>
            <a:ext cx="423582" cy="1317812"/>
          </a:xfrm>
          <a:custGeom>
            <a:avLst/>
            <a:gdLst>
              <a:gd name="connsiteX0" fmla="*/ 564776 w 564776"/>
              <a:gd name="connsiteY0" fmla="*/ 1317812 h 1317812"/>
              <a:gd name="connsiteX1" fmla="*/ 385482 w 564776"/>
              <a:gd name="connsiteY1" fmla="*/ 968189 h 1317812"/>
              <a:gd name="connsiteX2" fmla="*/ 206188 w 564776"/>
              <a:gd name="connsiteY2" fmla="*/ 654424 h 1317812"/>
              <a:gd name="connsiteX3" fmla="*/ 53788 w 564776"/>
              <a:gd name="connsiteY3" fmla="*/ 358589 h 1317812"/>
              <a:gd name="connsiteX4" fmla="*/ 62753 w 564776"/>
              <a:gd name="connsiteY4" fmla="*/ 116541 h 1317812"/>
              <a:gd name="connsiteX5" fmla="*/ 0 w 564776"/>
              <a:gd name="connsiteY5" fmla="*/ 0 h 131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776" h="1317812">
                <a:moveTo>
                  <a:pt x="564776" y="1317812"/>
                </a:moveTo>
                <a:cubicBezTo>
                  <a:pt x="503517" y="1198283"/>
                  <a:pt x="445247" y="1078754"/>
                  <a:pt x="385482" y="968189"/>
                </a:cubicBezTo>
                <a:cubicBezTo>
                  <a:pt x="325717" y="857624"/>
                  <a:pt x="261470" y="756024"/>
                  <a:pt x="206188" y="654424"/>
                </a:cubicBezTo>
                <a:cubicBezTo>
                  <a:pt x="150906" y="552824"/>
                  <a:pt x="77694" y="448236"/>
                  <a:pt x="53788" y="358589"/>
                </a:cubicBezTo>
                <a:cubicBezTo>
                  <a:pt x="29882" y="268942"/>
                  <a:pt x="71718" y="176306"/>
                  <a:pt x="62753" y="116541"/>
                </a:cubicBezTo>
                <a:cubicBezTo>
                  <a:pt x="53788" y="56776"/>
                  <a:pt x="10459" y="17929"/>
                  <a:pt x="0" y="0"/>
                </a:cubicBezTo>
              </a:path>
            </a:pathLst>
          </a:custGeom>
          <a:noFill/>
          <a:ln w="63500">
            <a:solidFill>
              <a:srgbClr val="25273C"/>
            </a:solidFill>
            <a:headEnd type="triangle" w="med" len="sm"/>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6" name="Pentagon 175"/>
          <p:cNvSpPr/>
          <p:nvPr userDrawn="1"/>
        </p:nvSpPr>
        <p:spPr>
          <a:xfrm>
            <a:off x="3759672" y="5081195"/>
            <a:ext cx="691661" cy="242048"/>
          </a:xfrm>
          <a:prstGeom prst="homePlate">
            <a:avLst/>
          </a:prstGeom>
          <a:solidFill>
            <a:srgbClr val="9E2431"/>
          </a:solidFill>
          <a:ln>
            <a:noFill/>
          </a:ln>
          <a:effectLst>
            <a:outerShdw blurRad="76200" dist="12700" dir="2700000" sy="-23000" kx="-800400" algn="b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100" b="1" dirty="0">
                <a:solidFill>
                  <a:schemeClr val="bg1"/>
                </a:solidFill>
                <a:latin typeface="Segoe UI Semilight" panose="020B0402040204020203" pitchFamily="34" charset="0"/>
                <a:cs typeface="Segoe UI Semilight" panose="020B0402040204020203" pitchFamily="34" charset="0"/>
              </a:rPr>
              <a:t>Ahvaz</a:t>
            </a:r>
          </a:p>
        </p:txBody>
      </p:sp>
      <p:sp>
        <p:nvSpPr>
          <p:cNvPr id="177" name="Freeform 176"/>
          <p:cNvSpPr/>
          <p:nvPr userDrawn="1"/>
        </p:nvSpPr>
        <p:spPr>
          <a:xfrm>
            <a:off x="3974293" y="1568825"/>
            <a:ext cx="786653" cy="3316941"/>
          </a:xfrm>
          <a:custGeom>
            <a:avLst/>
            <a:gdLst>
              <a:gd name="connsiteX0" fmla="*/ 0 w 1048871"/>
              <a:gd name="connsiteY0" fmla="*/ 0 h 3316941"/>
              <a:gd name="connsiteX1" fmla="*/ 125506 w 1048871"/>
              <a:gd name="connsiteY1" fmla="*/ 537882 h 3316941"/>
              <a:gd name="connsiteX2" fmla="*/ 457200 w 1048871"/>
              <a:gd name="connsiteY2" fmla="*/ 1111623 h 3316941"/>
              <a:gd name="connsiteX3" fmla="*/ 753035 w 1048871"/>
              <a:gd name="connsiteY3" fmla="*/ 1550894 h 3316941"/>
              <a:gd name="connsiteX4" fmla="*/ 941294 w 1048871"/>
              <a:gd name="connsiteY4" fmla="*/ 2375647 h 3316941"/>
              <a:gd name="connsiteX5" fmla="*/ 1048871 w 1048871"/>
              <a:gd name="connsiteY5" fmla="*/ 3316941 h 3316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8871" h="3316941">
                <a:moveTo>
                  <a:pt x="0" y="0"/>
                </a:moveTo>
                <a:cubicBezTo>
                  <a:pt x="24653" y="176306"/>
                  <a:pt x="49306" y="352612"/>
                  <a:pt x="125506" y="537882"/>
                </a:cubicBezTo>
                <a:cubicBezTo>
                  <a:pt x="201706" y="723152"/>
                  <a:pt x="352612" y="942788"/>
                  <a:pt x="457200" y="1111623"/>
                </a:cubicBezTo>
                <a:cubicBezTo>
                  <a:pt x="561788" y="1280458"/>
                  <a:pt x="672353" y="1340223"/>
                  <a:pt x="753035" y="1550894"/>
                </a:cubicBezTo>
                <a:cubicBezTo>
                  <a:pt x="833717" y="1761565"/>
                  <a:pt x="891988" y="2081306"/>
                  <a:pt x="941294" y="2375647"/>
                </a:cubicBezTo>
                <a:cubicBezTo>
                  <a:pt x="990600" y="2669988"/>
                  <a:pt x="1033930" y="3155576"/>
                  <a:pt x="1048871" y="3316941"/>
                </a:cubicBezTo>
              </a:path>
            </a:pathLst>
          </a:custGeom>
          <a:noFill/>
          <a:ln w="63500">
            <a:solidFill>
              <a:srgbClr val="25273C"/>
            </a:solidFill>
            <a:prstDash val="sysDash"/>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8" name="Oval 177"/>
          <p:cNvSpPr/>
          <p:nvPr userDrawn="1"/>
        </p:nvSpPr>
        <p:spPr>
          <a:xfrm>
            <a:off x="3892265" y="1423595"/>
            <a:ext cx="137160" cy="182880"/>
          </a:xfrm>
          <a:prstGeom prst="ellipse">
            <a:avLst/>
          </a:prstGeom>
          <a:solidFill>
            <a:srgbClr val="9E2431"/>
          </a:solidFill>
          <a:ln>
            <a:solidFill>
              <a:schemeClr val="bg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00" dirty="0">
              <a:solidFill>
                <a:schemeClr val="bg1"/>
              </a:solidFill>
            </a:endParaRPr>
          </a:p>
        </p:txBody>
      </p:sp>
      <p:sp>
        <p:nvSpPr>
          <p:cNvPr id="179" name="Oval 178"/>
          <p:cNvSpPr/>
          <p:nvPr userDrawn="1"/>
        </p:nvSpPr>
        <p:spPr>
          <a:xfrm>
            <a:off x="4304227" y="2816359"/>
            <a:ext cx="416859" cy="555812"/>
          </a:xfrm>
          <a:prstGeom prst="ellipse">
            <a:avLst/>
          </a:prstGeom>
          <a:solidFill>
            <a:srgbClr val="059397"/>
          </a:solidFill>
          <a:ln>
            <a:solidFill>
              <a:schemeClr val="bg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b="1" dirty="0">
                <a:solidFill>
                  <a:schemeClr val="bg1"/>
                </a:solidFill>
                <a:latin typeface="Segoe UI Semilight" panose="020B0402040204020203" pitchFamily="34" charset="0"/>
                <a:cs typeface="Segoe UI Semilight" panose="020B0402040204020203" pitchFamily="34" charset="0"/>
              </a:rPr>
              <a:t>130 km</a:t>
            </a:r>
          </a:p>
        </p:txBody>
      </p:sp>
      <p:pic>
        <p:nvPicPr>
          <p:cNvPr id="180" name="Picture 17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4884899" y="6085890"/>
            <a:ext cx="228600" cy="304800"/>
          </a:xfrm>
          <a:prstGeom prst="rect">
            <a:avLst/>
          </a:prstGeom>
          <a:effectLst>
            <a:outerShdw blurRad="63500" sx="102000" sy="102000" algn="ctr" rotWithShape="0">
              <a:prstClr val="black">
                <a:alpha val="40000"/>
              </a:prstClr>
            </a:outerShdw>
          </a:effectLst>
        </p:spPr>
      </p:pic>
      <p:sp>
        <p:nvSpPr>
          <p:cNvPr id="181" name="Pentagon 180"/>
          <p:cNvSpPr/>
          <p:nvPr userDrawn="1"/>
        </p:nvSpPr>
        <p:spPr>
          <a:xfrm flipH="1">
            <a:off x="3790979" y="667872"/>
            <a:ext cx="797513" cy="242048"/>
          </a:xfrm>
          <a:prstGeom prst="homePlate">
            <a:avLst/>
          </a:prstGeom>
          <a:solidFill>
            <a:srgbClr val="25273C"/>
          </a:solidFill>
          <a:ln>
            <a:noFill/>
          </a:ln>
          <a:effectLst>
            <a:outerShdw blurRad="76200" dist="12700" dir="2700000" sy="-23000" kx="-800400" algn="b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100" b="1" dirty="0">
                <a:solidFill>
                  <a:schemeClr val="bg1"/>
                </a:solidFill>
                <a:latin typeface="Segoe UI Semilight" panose="020B0402040204020203" pitchFamily="34" charset="0"/>
                <a:cs typeface="Segoe UI Semilight" panose="020B0402040204020203" pitchFamily="34" charset="0"/>
              </a:rPr>
              <a:t>Khoramabad</a:t>
            </a:r>
          </a:p>
        </p:txBody>
      </p:sp>
      <p:sp>
        <p:nvSpPr>
          <p:cNvPr id="182" name="Pentagon 181"/>
          <p:cNvSpPr/>
          <p:nvPr userDrawn="1"/>
        </p:nvSpPr>
        <p:spPr>
          <a:xfrm>
            <a:off x="3563628" y="6099338"/>
            <a:ext cx="1321830" cy="242048"/>
          </a:xfrm>
          <a:prstGeom prst="homePlate">
            <a:avLst/>
          </a:prstGeom>
          <a:solidFill>
            <a:srgbClr val="25273C"/>
          </a:solidFill>
          <a:ln>
            <a:noFill/>
          </a:ln>
          <a:effectLst>
            <a:outerShdw blurRad="76200" dist="12700" dir="2700000" sy="-23000" kx="-800400" algn="b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100" b="1" dirty="0">
                <a:solidFill>
                  <a:schemeClr val="bg1"/>
                </a:solidFill>
                <a:latin typeface="Segoe UI Semilight" panose="020B0402040204020203" pitchFamily="34" charset="0"/>
                <a:cs typeface="Segoe UI Semilight" panose="020B0402040204020203" pitchFamily="34" charset="0"/>
              </a:rPr>
              <a:t>Imam Khomeini Seaport</a:t>
            </a:r>
          </a:p>
        </p:txBody>
      </p:sp>
      <p:pic>
        <p:nvPicPr>
          <p:cNvPr id="62" name="Picture 61"/>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228600" y="5494112"/>
            <a:ext cx="205740" cy="274320"/>
          </a:xfrm>
          <a:prstGeom prst="rect">
            <a:avLst/>
          </a:prstGeom>
        </p:spPr>
      </p:pic>
      <p:grpSp>
        <p:nvGrpSpPr>
          <p:cNvPr id="63" name="Group 62"/>
          <p:cNvGrpSpPr/>
          <p:nvPr userDrawn="1"/>
        </p:nvGrpSpPr>
        <p:grpSpPr>
          <a:xfrm>
            <a:off x="571793" y="5496728"/>
            <a:ext cx="1433085" cy="428706"/>
            <a:chOff x="762391" y="5797766"/>
            <a:chExt cx="1910780" cy="428706"/>
          </a:xfrm>
        </p:grpSpPr>
        <p:sp>
          <p:nvSpPr>
            <p:cNvPr id="64" name="Rectangle 63"/>
            <p:cNvSpPr/>
            <p:nvPr/>
          </p:nvSpPr>
          <p:spPr>
            <a:xfrm>
              <a:off x="762391" y="5797766"/>
              <a:ext cx="709596" cy="307777"/>
            </a:xfrm>
            <a:prstGeom prst="rect">
              <a:avLst/>
            </a:prstGeom>
          </p:spPr>
          <p:txBody>
            <a:bodyPr wrap="none" lIns="0" tIns="0" rIns="0" bIns="0">
              <a:spAutoFit/>
            </a:bodyPr>
            <a:lstStyle/>
            <a:p>
              <a:r>
                <a:rPr lang="en-US" sz="2000" b="1" dirty="0">
                  <a:solidFill>
                    <a:srgbClr val="059397"/>
                  </a:solidFill>
                  <a:latin typeface="Segoe UI Light" panose="020B0502040204020203" pitchFamily="34" charset="0"/>
                  <a:cs typeface="Segoe UI Light" panose="020B0502040204020203" pitchFamily="34" charset="0"/>
                </a:rPr>
                <a:t>2020</a:t>
              </a:r>
            </a:p>
          </p:txBody>
        </p:sp>
        <p:sp>
          <p:nvSpPr>
            <p:cNvPr id="65" name="Rectangle 64"/>
            <p:cNvSpPr/>
            <p:nvPr/>
          </p:nvSpPr>
          <p:spPr>
            <a:xfrm>
              <a:off x="762391" y="6041806"/>
              <a:ext cx="1910780" cy="184666"/>
            </a:xfrm>
            <a:prstGeom prst="rect">
              <a:avLst/>
            </a:prstGeom>
          </p:spPr>
          <p:txBody>
            <a:bodyPr wrap="none" lIns="0" tIns="0" rIns="0" bIns="0">
              <a:spAutoFit/>
            </a:bodyPr>
            <a:lstStyle/>
            <a:p>
              <a:r>
                <a:rPr lang="en-US" sz="1200" b="1" dirty="0">
                  <a:solidFill>
                    <a:schemeClr val="bg2">
                      <a:lumMod val="25000"/>
                    </a:schemeClr>
                  </a:solidFill>
                  <a:latin typeface="Segoe UI Light" panose="020B0502040204020203" pitchFamily="34" charset="0"/>
                  <a:cs typeface="Segoe UI Light" panose="020B0502040204020203" pitchFamily="34" charset="0"/>
                </a:rPr>
                <a:t>Beginning Investment </a:t>
              </a:r>
              <a:endParaRPr lang="en-US" sz="1200" b="1" dirty="0">
                <a:solidFill>
                  <a:srgbClr val="25273C"/>
                </a:solidFill>
                <a:latin typeface="Segoe UI Light" panose="020B0502040204020203" pitchFamily="34" charset="0"/>
                <a:cs typeface="Segoe UI Light" panose="020B0502040204020203" pitchFamily="34" charset="0"/>
              </a:endParaRPr>
            </a:p>
          </p:txBody>
        </p:sp>
      </p:grpSp>
      <p:grpSp>
        <p:nvGrpSpPr>
          <p:cNvPr id="66" name="Group 65"/>
          <p:cNvGrpSpPr/>
          <p:nvPr userDrawn="1"/>
        </p:nvGrpSpPr>
        <p:grpSpPr>
          <a:xfrm>
            <a:off x="1640525" y="5490470"/>
            <a:ext cx="1362874" cy="463588"/>
            <a:chOff x="661650" y="4666970"/>
            <a:chExt cx="1817164" cy="463588"/>
          </a:xfrm>
        </p:grpSpPr>
        <p:sp>
          <p:nvSpPr>
            <p:cNvPr id="67" name="Rectangle 66"/>
            <p:cNvSpPr/>
            <p:nvPr/>
          </p:nvSpPr>
          <p:spPr>
            <a:xfrm>
              <a:off x="725039" y="4666970"/>
              <a:ext cx="177400" cy="307777"/>
            </a:xfrm>
            <a:prstGeom prst="rect">
              <a:avLst/>
            </a:prstGeom>
          </p:spPr>
          <p:txBody>
            <a:bodyPr wrap="none" lIns="0" tIns="0" rIns="0" bIns="0">
              <a:spAutoFit/>
            </a:bodyPr>
            <a:lstStyle/>
            <a:p>
              <a:pPr algn="r"/>
              <a:r>
                <a:rPr lang="en-US" sz="2000" b="1" dirty="0">
                  <a:solidFill>
                    <a:srgbClr val="059397"/>
                  </a:solidFill>
                  <a:latin typeface="Segoe UI Light" panose="020B0502040204020203" pitchFamily="34" charset="0"/>
                  <a:cs typeface="Segoe UI Light" panose="020B0502040204020203" pitchFamily="34" charset="0"/>
                </a:rPr>
                <a:t>4</a:t>
              </a:r>
            </a:p>
          </p:txBody>
        </p:sp>
        <p:sp>
          <p:nvSpPr>
            <p:cNvPr id="68" name="Rectangle 67"/>
            <p:cNvSpPr/>
            <p:nvPr/>
          </p:nvSpPr>
          <p:spPr>
            <a:xfrm>
              <a:off x="661650" y="4761226"/>
              <a:ext cx="1817164" cy="369332"/>
            </a:xfrm>
            <a:prstGeom prst="rect">
              <a:avLst/>
            </a:prstGeom>
          </p:spPr>
          <p:txBody>
            <a:bodyPr wrap="none" lIns="91440" tIns="0" rIns="0" bIns="0">
              <a:spAutoFit/>
            </a:bodyPr>
            <a:lstStyle/>
            <a:p>
              <a:r>
                <a:rPr lang="en-US" sz="1200" b="1" dirty="0">
                  <a:solidFill>
                    <a:srgbClr val="059397"/>
                  </a:solidFill>
                  <a:latin typeface="Segoe UI Light" panose="020B0502040204020203" pitchFamily="34" charset="0"/>
                  <a:cs typeface="Segoe UI Light" panose="020B0502040204020203" pitchFamily="34" charset="0"/>
                </a:rPr>
                <a:t>     Years</a:t>
              </a:r>
            </a:p>
            <a:p>
              <a:r>
                <a:rPr lang="en-US" sz="1200" b="1" dirty="0">
                  <a:solidFill>
                    <a:schemeClr val="bg2">
                      <a:lumMod val="25000"/>
                    </a:schemeClr>
                  </a:solidFill>
                  <a:latin typeface="Segoe UI Light" panose="020B0502040204020203" pitchFamily="34" charset="0"/>
                  <a:cs typeface="Segoe UI Light" panose="020B0502040204020203" pitchFamily="34" charset="0"/>
                </a:rPr>
                <a:t>Construction Period</a:t>
              </a:r>
              <a:endParaRPr lang="en-US" sz="1200" b="1" dirty="0">
                <a:solidFill>
                  <a:srgbClr val="25273C"/>
                </a:solidFill>
                <a:latin typeface="Segoe UI Light" panose="020B0502040204020203" pitchFamily="34" charset="0"/>
                <a:cs typeface="Segoe UI Light" panose="020B0502040204020203" pitchFamily="34" charset="0"/>
              </a:endParaRPr>
            </a:p>
          </p:txBody>
        </p:sp>
      </p:grpSp>
      <p:grpSp>
        <p:nvGrpSpPr>
          <p:cNvPr id="69" name="Group 68"/>
          <p:cNvGrpSpPr/>
          <p:nvPr userDrawn="1"/>
        </p:nvGrpSpPr>
        <p:grpSpPr>
          <a:xfrm>
            <a:off x="478606" y="5999082"/>
            <a:ext cx="1199367" cy="459536"/>
            <a:chOff x="887072" y="5661861"/>
            <a:chExt cx="1599156" cy="459536"/>
          </a:xfrm>
        </p:grpSpPr>
        <p:sp>
          <p:nvSpPr>
            <p:cNvPr id="70" name="Rectangle 69"/>
            <p:cNvSpPr/>
            <p:nvPr/>
          </p:nvSpPr>
          <p:spPr>
            <a:xfrm>
              <a:off x="893232" y="5661861"/>
              <a:ext cx="354797" cy="307777"/>
            </a:xfrm>
            <a:prstGeom prst="rect">
              <a:avLst/>
            </a:prstGeom>
          </p:spPr>
          <p:txBody>
            <a:bodyPr wrap="none" lIns="0" tIns="0" rIns="0" bIns="0">
              <a:spAutoFit/>
            </a:bodyPr>
            <a:lstStyle/>
            <a:p>
              <a:pPr algn="r"/>
              <a:r>
                <a:rPr lang="en-US" sz="2000" b="1" dirty="0">
                  <a:solidFill>
                    <a:srgbClr val="059397"/>
                  </a:solidFill>
                  <a:latin typeface="Segoe UI Light" panose="020B0502040204020203" pitchFamily="34" charset="0"/>
                  <a:cs typeface="Segoe UI Light" panose="020B0502040204020203" pitchFamily="34" charset="0"/>
                </a:rPr>
                <a:t>20</a:t>
              </a:r>
            </a:p>
          </p:txBody>
        </p:sp>
        <p:sp>
          <p:nvSpPr>
            <p:cNvPr id="71" name="Rectangle 70"/>
            <p:cNvSpPr/>
            <p:nvPr/>
          </p:nvSpPr>
          <p:spPr>
            <a:xfrm>
              <a:off x="887072" y="5752065"/>
              <a:ext cx="1599156" cy="369332"/>
            </a:xfrm>
            <a:prstGeom prst="rect">
              <a:avLst/>
            </a:prstGeom>
          </p:spPr>
          <p:txBody>
            <a:bodyPr wrap="none" lIns="91440" tIns="0" rIns="0" bIns="0">
              <a:spAutoFit/>
            </a:bodyPr>
            <a:lstStyle/>
            <a:p>
              <a:r>
                <a:rPr lang="en-US" sz="1200" b="1" dirty="0">
                  <a:solidFill>
                    <a:srgbClr val="059397"/>
                  </a:solidFill>
                  <a:latin typeface="Segoe UI Light" panose="020B0502040204020203" pitchFamily="34" charset="0"/>
                  <a:cs typeface="Segoe UI Light" panose="020B0502040204020203" pitchFamily="34" charset="0"/>
                </a:rPr>
                <a:t>       Years</a:t>
              </a:r>
            </a:p>
            <a:p>
              <a:r>
                <a:rPr lang="en-US" sz="1200" b="1" dirty="0">
                  <a:solidFill>
                    <a:schemeClr val="bg2">
                      <a:lumMod val="25000"/>
                    </a:schemeClr>
                  </a:solidFill>
                  <a:latin typeface="Segoe UI Light" panose="020B0502040204020203" pitchFamily="34" charset="0"/>
                  <a:cs typeface="Segoe UI Light" panose="020B0502040204020203" pitchFamily="34" charset="0"/>
                </a:rPr>
                <a:t>Operation Period</a:t>
              </a:r>
              <a:endParaRPr lang="en-US" sz="1200" b="1" dirty="0">
                <a:solidFill>
                  <a:srgbClr val="25273C"/>
                </a:solidFill>
                <a:latin typeface="Segoe UI Light" panose="020B0502040204020203" pitchFamily="34" charset="0"/>
                <a:cs typeface="Segoe UI Light" panose="020B0502040204020203" pitchFamily="34" charset="0"/>
              </a:endParaRPr>
            </a:p>
          </p:txBody>
        </p:sp>
      </p:grpSp>
      <p:grpSp>
        <p:nvGrpSpPr>
          <p:cNvPr id="72" name="Group 71"/>
          <p:cNvGrpSpPr/>
          <p:nvPr userDrawn="1"/>
        </p:nvGrpSpPr>
        <p:grpSpPr>
          <a:xfrm>
            <a:off x="1640525" y="5995405"/>
            <a:ext cx="1274708" cy="466891"/>
            <a:chOff x="2006393" y="5651674"/>
            <a:chExt cx="1699610" cy="466891"/>
          </a:xfrm>
        </p:grpSpPr>
        <p:sp>
          <p:nvSpPr>
            <p:cNvPr id="73" name="Rectangle 72"/>
            <p:cNvSpPr/>
            <p:nvPr/>
          </p:nvSpPr>
          <p:spPr>
            <a:xfrm>
              <a:off x="2012554" y="5651674"/>
              <a:ext cx="354797" cy="307777"/>
            </a:xfrm>
            <a:prstGeom prst="rect">
              <a:avLst/>
            </a:prstGeom>
          </p:spPr>
          <p:txBody>
            <a:bodyPr wrap="none" lIns="0" tIns="0" rIns="0" bIns="0">
              <a:spAutoFit/>
            </a:bodyPr>
            <a:lstStyle/>
            <a:p>
              <a:pPr algn="r"/>
              <a:r>
                <a:rPr lang="en-US" sz="2000" b="1" dirty="0">
                  <a:solidFill>
                    <a:srgbClr val="059397"/>
                  </a:solidFill>
                  <a:latin typeface="Segoe UI Light" panose="020B0502040204020203" pitchFamily="34" charset="0"/>
                  <a:cs typeface="Segoe UI Light" panose="020B0502040204020203" pitchFamily="34" charset="0"/>
                </a:rPr>
                <a:t>20</a:t>
              </a:r>
            </a:p>
          </p:txBody>
        </p:sp>
        <p:sp>
          <p:nvSpPr>
            <p:cNvPr id="74" name="Rectangle 73"/>
            <p:cNvSpPr/>
            <p:nvPr/>
          </p:nvSpPr>
          <p:spPr>
            <a:xfrm>
              <a:off x="2006393" y="5749233"/>
              <a:ext cx="1699610" cy="369332"/>
            </a:xfrm>
            <a:prstGeom prst="rect">
              <a:avLst/>
            </a:prstGeom>
          </p:spPr>
          <p:txBody>
            <a:bodyPr wrap="none" lIns="91440" tIns="0" rIns="0" bIns="0">
              <a:spAutoFit/>
            </a:bodyPr>
            <a:lstStyle/>
            <a:p>
              <a:r>
                <a:rPr lang="en-US" sz="1200" b="1" dirty="0">
                  <a:solidFill>
                    <a:srgbClr val="059397"/>
                  </a:solidFill>
                  <a:latin typeface="Segoe UI Light" panose="020B0502040204020203" pitchFamily="34" charset="0"/>
                  <a:cs typeface="Segoe UI Light" panose="020B0502040204020203" pitchFamily="34" charset="0"/>
                </a:rPr>
                <a:t>         Years</a:t>
              </a:r>
            </a:p>
            <a:p>
              <a:r>
                <a:rPr lang="en-US" sz="1200" b="1" dirty="0">
                  <a:solidFill>
                    <a:schemeClr val="bg2">
                      <a:lumMod val="25000"/>
                    </a:schemeClr>
                  </a:solidFill>
                  <a:latin typeface="Segoe UI Light" panose="020B0502040204020203" pitchFamily="34" charset="0"/>
                  <a:cs typeface="Segoe UI Light" panose="020B0502040204020203" pitchFamily="34" charset="0"/>
                </a:rPr>
                <a:t>Concession Period</a:t>
              </a:r>
              <a:endParaRPr lang="en-US" sz="1200" b="1" dirty="0">
                <a:solidFill>
                  <a:srgbClr val="25273C"/>
                </a:solidFill>
                <a:latin typeface="Segoe UI Light" panose="020B0502040204020203" pitchFamily="34" charset="0"/>
                <a:cs typeface="Segoe UI Light" panose="020B0502040204020203" pitchFamily="34" charset="0"/>
              </a:endParaRPr>
            </a:p>
          </p:txBody>
        </p:sp>
      </p:grpSp>
      <p:cxnSp>
        <p:nvCxnSpPr>
          <p:cNvPr id="75" name="Straight Connector 74"/>
          <p:cNvCxnSpPr/>
          <p:nvPr userDrawn="1"/>
        </p:nvCxnSpPr>
        <p:spPr>
          <a:xfrm>
            <a:off x="228600" y="5470257"/>
            <a:ext cx="2269423" cy="0"/>
          </a:xfrm>
          <a:prstGeom prst="line">
            <a:avLst/>
          </a:prstGeom>
          <a:ln>
            <a:solidFill>
              <a:srgbClr val="25273C"/>
            </a:solidFill>
            <a:prstDash val="sysDot"/>
          </a:ln>
        </p:spPr>
        <p:style>
          <a:lnRef idx="1">
            <a:schemeClr val="accent1"/>
          </a:lnRef>
          <a:fillRef idx="0">
            <a:schemeClr val="accent1"/>
          </a:fillRef>
          <a:effectRef idx="0">
            <a:schemeClr val="accent1"/>
          </a:effectRef>
          <a:fontRef idx="minor">
            <a:schemeClr val="tx1"/>
          </a:fontRef>
        </p:style>
      </p:cxnSp>
      <p:pic>
        <p:nvPicPr>
          <p:cNvPr id="76" name="Picture 7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46020" y="1023226"/>
            <a:ext cx="205740" cy="274320"/>
          </a:xfrm>
          <a:prstGeom prst="rect">
            <a:avLst/>
          </a:prstGeom>
        </p:spPr>
      </p:pic>
      <p:grpSp>
        <p:nvGrpSpPr>
          <p:cNvPr id="77" name="Group 76"/>
          <p:cNvGrpSpPr/>
          <p:nvPr userDrawn="1"/>
        </p:nvGrpSpPr>
        <p:grpSpPr>
          <a:xfrm>
            <a:off x="6511226" y="2894058"/>
            <a:ext cx="2109117" cy="1179092"/>
            <a:chOff x="384053" y="3217202"/>
            <a:chExt cx="2812156" cy="1179092"/>
          </a:xfrm>
        </p:grpSpPr>
        <p:sp>
          <p:nvSpPr>
            <p:cNvPr id="78" name="Rectangle 77"/>
            <p:cNvSpPr/>
            <p:nvPr/>
          </p:nvSpPr>
          <p:spPr>
            <a:xfrm>
              <a:off x="841694" y="3267902"/>
              <a:ext cx="2127790" cy="153888"/>
            </a:xfrm>
            <a:prstGeom prst="rect">
              <a:avLst/>
            </a:prstGeom>
            <a:solidFill>
              <a:schemeClr val="bg2"/>
            </a:solidFill>
          </p:spPr>
          <p:txBody>
            <a:bodyPr wrap="square" lIns="0" tIns="0" rIns="0" bIns="0">
              <a:spAutoFit/>
            </a:bodyPr>
            <a:lstStyle/>
            <a:p>
              <a:pPr algn="ctr" rtl="0"/>
              <a:r>
                <a:rPr lang="en-US" sz="1000" dirty="0">
                  <a:solidFill>
                    <a:srgbClr val="25273C"/>
                  </a:solidFill>
                  <a:latin typeface="Segoe UI Light" panose="020B0502040204020203" pitchFamily="34" charset="0"/>
                  <a:cs typeface="Segoe UI Light" panose="020B0502040204020203" pitchFamily="34" charset="0"/>
                </a:rPr>
                <a:t>Flat</a:t>
              </a:r>
            </a:p>
          </p:txBody>
        </p:sp>
        <p:sp>
          <p:nvSpPr>
            <p:cNvPr id="79" name="Rectangle 78"/>
            <p:cNvSpPr/>
            <p:nvPr/>
          </p:nvSpPr>
          <p:spPr>
            <a:xfrm>
              <a:off x="841693" y="3581330"/>
              <a:ext cx="2130112" cy="396830"/>
            </a:xfrm>
            <a:prstGeom prst="rect">
              <a:avLst/>
            </a:prstGeom>
            <a:gradFill flip="none" rotWithShape="1">
              <a:gsLst>
                <a:gs pos="0">
                  <a:srgbClr val="059397"/>
                </a:gs>
                <a:gs pos="100000">
                  <a:srgbClr val="66AC87"/>
                </a:gs>
              </a:gsLst>
              <a:lin ang="0" scaled="1"/>
              <a:tileRect/>
            </a:gradFill>
          </p:spPr>
          <p:txBody>
            <a:bodyPr wrap="square" lIns="0" tIns="0" rIns="0" bIns="0">
              <a:noAutofit/>
            </a:bodyPr>
            <a:lstStyle/>
            <a:p>
              <a:pPr algn="ctr" rtl="0"/>
              <a:r>
                <a:rPr lang="en-US" sz="1600" b="1" dirty="0">
                  <a:solidFill>
                    <a:schemeClr val="bg1"/>
                  </a:solidFill>
                  <a:latin typeface="Segoe UI Light" panose="020B0502040204020203" pitchFamily="34" charset="0"/>
                  <a:cs typeface="Segoe UI Light" panose="020B0502040204020203" pitchFamily="34" charset="0"/>
                </a:rPr>
                <a:t>120</a:t>
              </a:r>
            </a:p>
            <a:p>
              <a:pPr algn="ctr" rtl="0"/>
              <a:r>
                <a:rPr lang="en-US" sz="1000" dirty="0">
                  <a:solidFill>
                    <a:schemeClr val="bg1"/>
                  </a:solidFill>
                  <a:latin typeface="Segoe UI Light" panose="020B0502040204020203" pitchFamily="34" charset="0"/>
                  <a:cs typeface="Segoe UI Light" panose="020B0502040204020203" pitchFamily="34" charset="0"/>
                </a:rPr>
                <a:t>km</a:t>
              </a:r>
              <a:endParaRPr lang="en-US" sz="1600" dirty="0">
                <a:solidFill>
                  <a:schemeClr val="bg1"/>
                </a:solidFill>
                <a:latin typeface="Segoe UI Light" panose="020B0502040204020203" pitchFamily="34" charset="0"/>
                <a:cs typeface="Segoe UI Light" panose="020B0502040204020203" pitchFamily="34" charset="0"/>
              </a:endParaRPr>
            </a:p>
          </p:txBody>
        </p:sp>
        <p:sp>
          <p:nvSpPr>
            <p:cNvPr id="80" name="Rectangle 79"/>
            <p:cNvSpPr/>
            <p:nvPr/>
          </p:nvSpPr>
          <p:spPr>
            <a:xfrm>
              <a:off x="2951667" y="3267901"/>
              <a:ext cx="231051" cy="307777"/>
            </a:xfrm>
            <a:prstGeom prst="rect">
              <a:avLst/>
            </a:prstGeom>
            <a:solidFill>
              <a:schemeClr val="bg2"/>
            </a:solidFill>
          </p:spPr>
          <p:txBody>
            <a:bodyPr wrap="square" lIns="0" tIns="0" rIns="0" bIns="0">
              <a:spAutoFit/>
            </a:bodyPr>
            <a:lstStyle/>
            <a:p>
              <a:pPr algn="ctr" rtl="0"/>
              <a:r>
                <a:rPr lang="en-US" sz="1000" dirty="0">
                  <a:solidFill>
                    <a:srgbClr val="25273C"/>
                  </a:solidFill>
                  <a:latin typeface="Segoe UI Light" panose="020B0502040204020203" pitchFamily="34" charset="0"/>
                  <a:cs typeface="Segoe UI Light" panose="020B0502040204020203" pitchFamily="34" charset="0"/>
                </a:rPr>
                <a:t>Hills</a:t>
              </a:r>
            </a:p>
          </p:txBody>
        </p:sp>
        <p:sp>
          <p:nvSpPr>
            <p:cNvPr id="81" name="Rectangle 80"/>
            <p:cNvSpPr/>
            <p:nvPr/>
          </p:nvSpPr>
          <p:spPr>
            <a:xfrm>
              <a:off x="2985532" y="3581330"/>
              <a:ext cx="197187" cy="553998"/>
            </a:xfrm>
            <a:prstGeom prst="rect">
              <a:avLst/>
            </a:prstGeom>
            <a:gradFill>
              <a:gsLst>
                <a:gs pos="0">
                  <a:srgbClr val="C75A31"/>
                </a:gs>
                <a:gs pos="100000">
                  <a:srgbClr val="D3A047"/>
                </a:gs>
              </a:gsLst>
              <a:lin ang="0" scaled="1"/>
            </a:gradFill>
          </p:spPr>
          <p:txBody>
            <a:bodyPr wrap="square" lIns="0" tIns="0" rIns="0" bIns="0">
              <a:spAutoFit/>
            </a:bodyPr>
            <a:lstStyle/>
            <a:p>
              <a:pPr algn="ctr" rtl="0"/>
              <a:r>
                <a:rPr lang="en-US" sz="1600" b="1" dirty="0">
                  <a:solidFill>
                    <a:schemeClr val="bg1"/>
                  </a:solidFill>
                  <a:latin typeface="Segoe UI Light" panose="020B0502040204020203" pitchFamily="34" charset="0"/>
                  <a:cs typeface="Segoe UI Light" panose="020B0502040204020203" pitchFamily="34" charset="0"/>
                </a:rPr>
                <a:t>8</a:t>
              </a:r>
              <a:r>
                <a:rPr lang="en-US" sz="1600" dirty="0">
                  <a:solidFill>
                    <a:schemeClr val="bg1"/>
                  </a:solidFill>
                  <a:latin typeface="Segoe UI Light" panose="020B0502040204020203" pitchFamily="34" charset="0"/>
                  <a:cs typeface="Segoe UI Light" panose="020B0502040204020203" pitchFamily="34" charset="0"/>
                </a:rPr>
                <a:t> </a:t>
              </a:r>
              <a:r>
                <a:rPr lang="en-US" sz="1000" dirty="0">
                  <a:solidFill>
                    <a:schemeClr val="bg1"/>
                  </a:solidFill>
                  <a:latin typeface="Segoe UI Light" panose="020B0502040204020203" pitchFamily="34" charset="0"/>
                  <a:cs typeface="Segoe UI Light" panose="020B0502040204020203" pitchFamily="34" charset="0"/>
                </a:rPr>
                <a:t>km</a:t>
              </a:r>
              <a:endParaRPr lang="en-US" sz="1000" b="1" dirty="0">
                <a:solidFill>
                  <a:schemeClr val="bg1"/>
                </a:solidFill>
                <a:latin typeface="Segoe UI Light" panose="020B0502040204020203" pitchFamily="34" charset="0"/>
                <a:cs typeface="Segoe UI Light" panose="020B0502040204020203" pitchFamily="34" charset="0"/>
              </a:endParaRPr>
            </a:p>
          </p:txBody>
        </p:sp>
        <p:grpSp>
          <p:nvGrpSpPr>
            <p:cNvPr id="82" name="Group 81"/>
            <p:cNvGrpSpPr/>
            <p:nvPr/>
          </p:nvGrpSpPr>
          <p:grpSpPr>
            <a:xfrm>
              <a:off x="841694" y="3738922"/>
              <a:ext cx="2341023" cy="657372"/>
              <a:chOff x="841694" y="4209432"/>
              <a:chExt cx="912329" cy="256187"/>
            </a:xfrm>
          </p:grpSpPr>
          <p:sp>
            <p:nvSpPr>
              <p:cNvPr id="89" name="Arc 88"/>
              <p:cNvSpPr/>
              <p:nvPr/>
            </p:nvSpPr>
            <p:spPr>
              <a:xfrm>
                <a:off x="841694" y="4212131"/>
                <a:ext cx="831076" cy="253488"/>
              </a:xfrm>
              <a:prstGeom prst="arc">
                <a:avLst>
                  <a:gd name="adj1" fmla="val 21573769"/>
                  <a:gd name="adj2" fmla="val 10800689"/>
                </a:avLst>
              </a:prstGeom>
              <a:ln w="12700">
                <a:solidFill>
                  <a:srgbClr val="25273C"/>
                </a:solidFill>
              </a:ln>
            </p:spPr>
            <p:style>
              <a:lnRef idx="1">
                <a:schemeClr val="accent1"/>
              </a:lnRef>
              <a:fillRef idx="0">
                <a:schemeClr val="accent1"/>
              </a:fillRef>
              <a:effectRef idx="0">
                <a:schemeClr val="accent1"/>
              </a:effectRef>
              <a:fontRef idx="minor">
                <a:schemeClr val="tx1"/>
              </a:fontRef>
            </p:style>
            <p:txBody>
              <a:bodyPr rtlCol="0" anchor="ctr"/>
              <a:lstStyle/>
              <a:p>
                <a:pPr algn="ctr" rtl="0"/>
                <a:endParaRPr lang="en-US" dirty="0"/>
              </a:p>
            </p:txBody>
          </p:sp>
          <p:sp>
            <p:nvSpPr>
              <p:cNvPr id="90" name="Arc 89"/>
              <p:cNvSpPr/>
              <p:nvPr/>
            </p:nvSpPr>
            <p:spPr>
              <a:xfrm>
                <a:off x="1673741" y="4209432"/>
                <a:ext cx="80282" cy="254258"/>
              </a:xfrm>
              <a:prstGeom prst="arc">
                <a:avLst>
                  <a:gd name="adj1" fmla="val 21599999"/>
                  <a:gd name="adj2" fmla="val 10800689"/>
                </a:avLst>
              </a:prstGeom>
              <a:ln w="12700">
                <a:solidFill>
                  <a:srgbClr val="25273C"/>
                </a:solidFill>
              </a:ln>
            </p:spPr>
            <p:style>
              <a:lnRef idx="1">
                <a:schemeClr val="accent1"/>
              </a:lnRef>
              <a:fillRef idx="0">
                <a:schemeClr val="accent1"/>
              </a:fillRef>
              <a:effectRef idx="0">
                <a:schemeClr val="accent1"/>
              </a:effectRef>
              <a:fontRef idx="minor">
                <a:schemeClr val="tx1"/>
              </a:fontRef>
            </p:style>
            <p:txBody>
              <a:bodyPr rtlCol="0" anchor="ctr"/>
              <a:lstStyle/>
              <a:p>
                <a:pPr algn="ctr" rtl="0"/>
                <a:endParaRPr lang="en-US" dirty="0"/>
              </a:p>
            </p:txBody>
          </p:sp>
        </p:grpSp>
        <p:cxnSp>
          <p:nvCxnSpPr>
            <p:cNvPr id="83" name="Straight Connector 82"/>
            <p:cNvCxnSpPr/>
            <p:nvPr/>
          </p:nvCxnSpPr>
          <p:spPr>
            <a:xfrm flipV="1">
              <a:off x="2971805" y="3491506"/>
              <a:ext cx="0" cy="548640"/>
            </a:xfrm>
            <a:prstGeom prst="line">
              <a:avLst/>
            </a:prstGeom>
            <a:ln>
              <a:solidFill>
                <a:srgbClr val="25273C"/>
              </a:solidFill>
              <a:prstDash val="sysDash"/>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V="1">
              <a:off x="3182720" y="3491506"/>
              <a:ext cx="0" cy="548640"/>
            </a:xfrm>
            <a:prstGeom prst="line">
              <a:avLst/>
            </a:prstGeom>
            <a:ln>
              <a:solidFill>
                <a:srgbClr val="25273C"/>
              </a:solidFill>
              <a:prstDash val="sysDash"/>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V="1">
              <a:off x="843197" y="3491506"/>
              <a:ext cx="0" cy="548640"/>
            </a:xfrm>
            <a:prstGeom prst="line">
              <a:avLst/>
            </a:prstGeom>
            <a:ln>
              <a:solidFill>
                <a:srgbClr val="25273C"/>
              </a:solidFill>
              <a:prstDash val="sysDash"/>
            </a:ln>
          </p:spPr>
          <p:style>
            <a:lnRef idx="1">
              <a:schemeClr val="accent1"/>
            </a:lnRef>
            <a:fillRef idx="0">
              <a:schemeClr val="accent1"/>
            </a:fillRef>
            <a:effectRef idx="0">
              <a:schemeClr val="accent1"/>
            </a:effectRef>
            <a:fontRef idx="minor">
              <a:schemeClr val="tx1"/>
            </a:fontRef>
          </p:style>
        </p:cxnSp>
        <p:sp>
          <p:nvSpPr>
            <p:cNvPr id="86" name="Rectangle 85"/>
            <p:cNvSpPr/>
            <p:nvPr/>
          </p:nvSpPr>
          <p:spPr>
            <a:xfrm>
              <a:off x="1742044" y="4110233"/>
              <a:ext cx="309915" cy="153888"/>
            </a:xfrm>
            <a:prstGeom prst="rect">
              <a:avLst/>
            </a:prstGeom>
          </p:spPr>
          <p:txBody>
            <a:bodyPr wrap="none" lIns="0" tIns="0" rIns="0" bIns="0">
              <a:spAutoFit/>
            </a:bodyPr>
            <a:lstStyle/>
            <a:p>
              <a:pPr algn="ctr" rtl="0"/>
              <a:r>
                <a:rPr lang="en-US" sz="1000" dirty="0">
                  <a:solidFill>
                    <a:srgbClr val="25273C"/>
                  </a:solidFill>
                  <a:latin typeface="Segoe UI Light" panose="020B0502040204020203" pitchFamily="34" charset="0"/>
                  <a:cs typeface="Segoe UI Light" panose="020B0502040204020203" pitchFamily="34" charset="0"/>
                </a:rPr>
                <a:t>92%</a:t>
              </a:r>
            </a:p>
          </p:txBody>
        </p:sp>
        <p:sp>
          <p:nvSpPr>
            <p:cNvPr id="87" name="Rectangle 86"/>
            <p:cNvSpPr/>
            <p:nvPr/>
          </p:nvSpPr>
          <p:spPr>
            <a:xfrm>
              <a:off x="2973925" y="4110233"/>
              <a:ext cx="222284" cy="153888"/>
            </a:xfrm>
            <a:prstGeom prst="rect">
              <a:avLst/>
            </a:prstGeom>
          </p:spPr>
          <p:txBody>
            <a:bodyPr wrap="none" lIns="0" tIns="0" rIns="0" bIns="0">
              <a:spAutoFit/>
            </a:bodyPr>
            <a:lstStyle/>
            <a:p>
              <a:pPr algn="ctr" rtl="0"/>
              <a:r>
                <a:rPr lang="en-US" sz="1000" dirty="0">
                  <a:solidFill>
                    <a:srgbClr val="25273C"/>
                  </a:solidFill>
                  <a:latin typeface="Segoe UI Light" panose="020B0502040204020203" pitchFamily="34" charset="0"/>
                  <a:cs typeface="Segoe UI Light" panose="020B0502040204020203" pitchFamily="34" charset="0"/>
                </a:rPr>
                <a:t>8%</a:t>
              </a:r>
            </a:p>
          </p:txBody>
        </p:sp>
        <p:pic>
          <p:nvPicPr>
            <p:cNvPr id="88" name="Picture 8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053" y="3217202"/>
              <a:ext cx="274320" cy="274320"/>
            </a:xfrm>
            <a:prstGeom prst="rect">
              <a:avLst/>
            </a:prstGeom>
          </p:spPr>
        </p:pic>
      </p:grpSp>
      <p:grpSp>
        <p:nvGrpSpPr>
          <p:cNvPr id="91" name="Group 90"/>
          <p:cNvGrpSpPr/>
          <p:nvPr userDrawn="1"/>
        </p:nvGrpSpPr>
        <p:grpSpPr>
          <a:xfrm>
            <a:off x="6452060" y="2027509"/>
            <a:ext cx="2328589" cy="1107996"/>
            <a:chOff x="535529" y="2171788"/>
            <a:chExt cx="3104785" cy="1107996"/>
          </a:xfrm>
        </p:grpSpPr>
        <p:sp>
          <p:nvSpPr>
            <p:cNvPr id="92" name="Rectangle 91"/>
            <p:cNvSpPr/>
            <p:nvPr/>
          </p:nvSpPr>
          <p:spPr>
            <a:xfrm>
              <a:off x="535529" y="2171788"/>
              <a:ext cx="801424" cy="1107996"/>
            </a:xfrm>
            <a:prstGeom prst="rect">
              <a:avLst/>
            </a:prstGeom>
          </p:spPr>
          <p:txBody>
            <a:bodyPr wrap="square" lIns="0" tIns="0" rIns="0" bIns="0">
              <a:spAutoFit/>
            </a:bodyPr>
            <a:lstStyle/>
            <a:p>
              <a:pPr algn="r" rtl="0"/>
              <a:r>
                <a:rPr lang="en-US" sz="3600" b="1" dirty="0">
                  <a:solidFill>
                    <a:srgbClr val="059397"/>
                  </a:solidFill>
                  <a:latin typeface="Segoe UI Light" panose="020B0502040204020203" pitchFamily="34" charset="0"/>
                  <a:cs typeface="Segoe UI Light" panose="020B0502040204020203" pitchFamily="34" charset="0"/>
                </a:rPr>
                <a:t>130</a:t>
              </a:r>
            </a:p>
          </p:txBody>
        </p:sp>
        <p:sp>
          <p:nvSpPr>
            <p:cNvPr id="93" name="Rectangle 92"/>
            <p:cNvSpPr/>
            <p:nvPr/>
          </p:nvSpPr>
          <p:spPr>
            <a:xfrm>
              <a:off x="677481" y="2440213"/>
              <a:ext cx="1535800" cy="615553"/>
            </a:xfrm>
            <a:prstGeom prst="rect">
              <a:avLst/>
            </a:prstGeom>
          </p:spPr>
          <p:txBody>
            <a:bodyPr wrap="square" lIns="91440" tIns="0" rIns="0" bIns="0">
              <a:spAutoFit/>
            </a:bodyPr>
            <a:lstStyle/>
            <a:p>
              <a:pPr rtl="0"/>
              <a:r>
                <a:rPr lang="en-US" sz="1200" b="1" dirty="0">
                  <a:solidFill>
                    <a:srgbClr val="059397"/>
                  </a:solidFill>
                  <a:latin typeface="Segoe UI Light" panose="020B0502040204020203" pitchFamily="34" charset="0"/>
                  <a:cs typeface="Segoe UI Light" panose="020B0502040204020203" pitchFamily="34" charset="0"/>
                </a:rPr>
                <a:t>               </a:t>
              </a:r>
              <a:r>
                <a:rPr lang="en-US" sz="1600" b="1" dirty="0">
                  <a:solidFill>
                    <a:srgbClr val="059397"/>
                  </a:solidFill>
                  <a:latin typeface="Segoe UI Light" panose="020B0502040204020203" pitchFamily="34" charset="0"/>
                  <a:cs typeface="Segoe UI Light" panose="020B0502040204020203" pitchFamily="34" charset="0"/>
                </a:rPr>
                <a:t>Km</a:t>
              </a:r>
              <a:endParaRPr lang="en-US" sz="1200" b="1" dirty="0">
                <a:solidFill>
                  <a:srgbClr val="059397"/>
                </a:solidFill>
                <a:latin typeface="Segoe UI Light" panose="020B0502040204020203" pitchFamily="34" charset="0"/>
                <a:cs typeface="Segoe UI Light" panose="020B0502040204020203" pitchFamily="34" charset="0"/>
              </a:endParaRPr>
            </a:p>
            <a:p>
              <a:pPr rtl="0"/>
              <a:r>
                <a:rPr lang="en-US" sz="1200" b="1" dirty="0">
                  <a:solidFill>
                    <a:schemeClr val="bg2">
                      <a:lumMod val="25000"/>
                    </a:schemeClr>
                  </a:solidFill>
                  <a:latin typeface="Segoe UI Light" panose="020B0502040204020203" pitchFamily="34" charset="0"/>
                  <a:cs typeface="Segoe UI Light" panose="020B0502040204020203" pitchFamily="34" charset="0"/>
                </a:rPr>
                <a:t>Construction Length</a:t>
              </a:r>
              <a:endParaRPr lang="en-US" sz="1200" b="1" dirty="0">
                <a:solidFill>
                  <a:srgbClr val="25273C"/>
                </a:solidFill>
                <a:latin typeface="Segoe UI Light" panose="020B0502040204020203" pitchFamily="34" charset="0"/>
                <a:cs typeface="Segoe UI Light" panose="020B0502040204020203" pitchFamily="34" charset="0"/>
              </a:endParaRPr>
            </a:p>
          </p:txBody>
        </p:sp>
        <p:sp>
          <p:nvSpPr>
            <p:cNvPr id="94" name="Rectangle 93"/>
            <p:cNvSpPr/>
            <p:nvPr/>
          </p:nvSpPr>
          <p:spPr>
            <a:xfrm>
              <a:off x="1923769" y="2199634"/>
              <a:ext cx="801424" cy="553998"/>
            </a:xfrm>
            <a:prstGeom prst="rect">
              <a:avLst/>
            </a:prstGeom>
          </p:spPr>
          <p:txBody>
            <a:bodyPr wrap="square" lIns="0" tIns="0" rIns="0" bIns="0">
              <a:spAutoFit/>
            </a:bodyPr>
            <a:lstStyle/>
            <a:p>
              <a:pPr algn="ctr" rtl="0"/>
              <a:r>
                <a:rPr lang="en-US" sz="3600" b="1" dirty="0">
                  <a:solidFill>
                    <a:srgbClr val="059397"/>
                  </a:solidFill>
                  <a:latin typeface="Segoe UI Light" panose="020B0502040204020203" pitchFamily="34" charset="0"/>
                  <a:cs typeface="Segoe UI Light" panose="020B0502040204020203" pitchFamily="34" charset="0"/>
                </a:rPr>
                <a:t>4</a:t>
              </a:r>
              <a:endParaRPr lang="en-US" sz="1000" b="1" dirty="0">
                <a:solidFill>
                  <a:srgbClr val="059397"/>
                </a:solidFill>
                <a:latin typeface="Segoe UI Light" panose="020B0502040204020203" pitchFamily="34" charset="0"/>
                <a:cs typeface="Segoe UI Light" panose="020B0502040204020203" pitchFamily="34" charset="0"/>
              </a:endParaRPr>
            </a:p>
          </p:txBody>
        </p:sp>
        <p:sp>
          <p:nvSpPr>
            <p:cNvPr id="95" name="Rectangle 94"/>
            <p:cNvSpPr/>
            <p:nvPr/>
          </p:nvSpPr>
          <p:spPr>
            <a:xfrm>
              <a:off x="2104514" y="2446477"/>
              <a:ext cx="1535800" cy="615553"/>
            </a:xfrm>
            <a:prstGeom prst="rect">
              <a:avLst/>
            </a:prstGeom>
          </p:spPr>
          <p:txBody>
            <a:bodyPr wrap="square" lIns="91440" tIns="0" rIns="0" bIns="0">
              <a:spAutoFit/>
            </a:bodyPr>
            <a:lstStyle/>
            <a:p>
              <a:pPr rtl="0"/>
              <a:r>
                <a:rPr lang="en-US" sz="1200" b="1" dirty="0">
                  <a:solidFill>
                    <a:srgbClr val="059397"/>
                  </a:solidFill>
                  <a:latin typeface="Segoe UI Light" panose="020B0502040204020203" pitchFamily="34" charset="0"/>
                  <a:cs typeface="Segoe UI Light" panose="020B0502040204020203" pitchFamily="34" charset="0"/>
                </a:rPr>
                <a:t>        </a:t>
              </a:r>
              <a:r>
                <a:rPr lang="en-US" sz="1600" b="1" dirty="0">
                  <a:solidFill>
                    <a:srgbClr val="059397"/>
                  </a:solidFill>
                  <a:latin typeface="Segoe UI Light" panose="020B0502040204020203" pitchFamily="34" charset="0"/>
                  <a:cs typeface="Segoe UI Light" panose="020B0502040204020203" pitchFamily="34" charset="0"/>
                </a:rPr>
                <a:t>Lanes</a:t>
              </a:r>
              <a:endParaRPr lang="en-US" sz="1200" b="1" dirty="0">
                <a:solidFill>
                  <a:srgbClr val="059397"/>
                </a:solidFill>
                <a:latin typeface="Segoe UI Light" panose="020B0502040204020203" pitchFamily="34" charset="0"/>
                <a:cs typeface="Segoe UI Light" panose="020B0502040204020203" pitchFamily="34" charset="0"/>
              </a:endParaRPr>
            </a:p>
            <a:p>
              <a:pPr rtl="0"/>
              <a:r>
                <a:rPr lang="en-US" sz="1200" b="1" dirty="0">
                  <a:solidFill>
                    <a:schemeClr val="bg2">
                      <a:lumMod val="25000"/>
                    </a:schemeClr>
                  </a:solidFill>
                  <a:latin typeface="Segoe UI Light" panose="020B0502040204020203" pitchFamily="34" charset="0"/>
                  <a:cs typeface="Segoe UI Light" panose="020B0502040204020203" pitchFamily="34" charset="0"/>
                </a:rPr>
                <a:t>Extendable to 6 Lanes</a:t>
              </a:r>
              <a:endParaRPr lang="en-US" sz="1200" b="1" dirty="0">
                <a:solidFill>
                  <a:srgbClr val="25273C"/>
                </a:solidFill>
                <a:latin typeface="Segoe UI Light" panose="020B0502040204020203" pitchFamily="34" charset="0"/>
                <a:cs typeface="Segoe UI Light" panose="020B0502040204020203" pitchFamily="34" charset="0"/>
              </a:endParaRPr>
            </a:p>
          </p:txBody>
        </p:sp>
      </p:grpSp>
      <p:cxnSp>
        <p:nvCxnSpPr>
          <p:cNvPr id="96" name="Straight Connector 95"/>
          <p:cNvCxnSpPr/>
          <p:nvPr userDrawn="1"/>
        </p:nvCxnSpPr>
        <p:spPr>
          <a:xfrm>
            <a:off x="6511226" y="2806222"/>
            <a:ext cx="2269423" cy="0"/>
          </a:xfrm>
          <a:prstGeom prst="line">
            <a:avLst/>
          </a:prstGeom>
          <a:ln>
            <a:solidFill>
              <a:srgbClr val="25273C"/>
            </a:solidFill>
            <a:prstDash val="sysDot"/>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userDrawn="1"/>
        </p:nvCxnSpPr>
        <p:spPr>
          <a:xfrm>
            <a:off x="6511226" y="1947481"/>
            <a:ext cx="2269423" cy="0"/>
          </a:xfrm>
          <a:prstGeom prst="line">
            <a:avLst/>
          </a:prstGeom>
          <a:ln>
            <a:solidFill>
              <a:srgbClr val="25273C"/>
            </a:solidFill>
            <a:prstDash val="sysDot"/>
          </a:ln>
        </p:spPr>
        <p:style>
          <a:lnRef idx="1">
            <a:schemeClr val="accent1"/>
          </a:lnRef>
          <a:fillRef idx="0">
            <a:schemeClr val="accent1"/>
          </a:fillRef>
          <a:effectRef idx="0">
            <a:schemeClr val="accent1"/>
          </a:effectRef>
          <a:fontRef idx="minor">
            <a:schemeClr val="tx1"/>
          </a:fontRef>
        </p:style>
      </p:cxnSp>
      <p:grpSp>
        <p:nvGrpSpPr>
          <p:cNvPr id="98" name="Group 97"/>
          <p:cNvGrpSpPr/>
          <p:nvPr userDrawn="1"/>
        </p:nvGrpSpPr>
        <p:grpSpPr>
          <a:xfrm>
            <a:off x="6515667" y="4162137"/>
            <a:ext cx="2991038" cy="1269307"/>
            <a:chOff x="310722" y="4569588"/>
            <a:chExt cx="3988050" cy="1269307"/>
          </a:xfrm>
        </p:grpSpPr>
        <p:pic>
          <p:nvPicPr>
            <p:cNvPr id="99" name="Picture 9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434" y="4899348"/>
              <a:ext cx="273210" cy="214014"/>
            </a:xfrm>
            <a:prstGeom prst="rect">
              <a:avLst/>
            </a:prstGeom>
          </p:spPr>
        </p:pic>
        <p:pic>
          <p:nvPicPr>
            <p:cNvPr id="100" name="Picture 9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0722" y="4606952"/>
              <a:ext cx="274578" cy="202272"/>
            </a:xfrm>
            <a:prstGeom prst="rect">
              <a:avLst/>
            </a:prstGeom>
          </p:spPr>
        </p:pic>
        <p:sp>
          <p:nvSpPr>
            <p:cNvPr id="101" name="Rectangle 100"/>
            <p:cNvSpPr/>
            <p:nvPr/>
          </p:nvSpPr>
          <p:spPr>
            <a:xfrm>
              <a:off x="579121" y="4569588"/>
              <a:ext cx="3719651" cy="276999"/>
            </a:xfrm>
            <a:prstGeom prst="rect">
              <a:avLst/>
            </a:prstGeom>
          </p:spPr>
          <p:txBody>
            <a:bodyPr wrap="none">
              <a:spAutoFit/>
            </a:bodyPr>
            <a:lstStyle/>
            <a:p>
              <a:pPr rtl="0"/>
              <a:r>
                <a:rPr lang="en-US" sz="1200" b="1" dirty="0">
                  <a:solidFill>
                    <a:srgbClr val="25273C"/>
                  </a:solidFill>
                  <a:latin typeface="Segoe UI Semilight" panose="020B0402040204020203" pitchFamily="34" charset="0"/>
                  <a:cs typeface="Segoe UI Semilight" panose="020B0402040204020203" pitchFamily="34" charset="0"/>
                </a:rPr>
                <a:t>13 </a:t>
              </a:r>
              <a:r>
                <a:rPr lang="en-US" sz="1200" dirty="0">
                  <a:solidFill>
                    <a:srgbClr val="25273C"/>
                  </a:solidFill>
                  <a:latin typeface="Segoe UI Semilight" panose="020B0402040204020203" pitchFamily="34" charset="0"/>
                  <a:cs typeface="Segoe UI Semilight" panose="020B0402040204020203" pitchFamily="34" charset="0"/>
                </a:rPr>
                <a:t>Special Bridges, Total length: </a:t>
              </a:r>
              <a:r>
                <a:rPr lang="en-US" sz="1200" b="1" dirty="0">
                  <a:solidFill>
                    <a:srgbClr val="25273C"/>
                  </a:solidFill>
                  <a:latin typeface="Segoe UI Semilight" panose="020B0402040204020203" pitchFamily="34" charset="0"/>
                  <a:cs typeface="Segoe UI Semilight" panose="020B0402040204020203" pitchFamily="34" charset="0"/>
                </a:rPr>
                <a:t>1,200 m</a:t>
              </a:r>
            </a:p>
          </p:txBody>
        </p:sp>
        <p:sp>
          <p:nvSpPr>
            <p:cNvPr id="102" name="Rectangle 101"/>
            <p:cNvSpPr/>
            <p:nvPr/>
          </p:nvSpPr>
          <p:spPr>
            <a:xfrm>
              <a:off x="579121" y="4871559"/>
              <a:ext cx="731397" cy="276999"/>
            </a:xfrm>
            <a:prstGeom prst="rect">
              <a:avLst/>
            </a:prstGeom>
          </p:spPr>
          <p:txBody>
            <a:bodyPr wrap="none">
              <a:spAutoFit/>
            </a:bodyPr>
            <a:lstStyle/>
            <a:p>
              <a:pPr rtl="0"/>
              <a:r>
                <a:rPr lang="en-GB" sz="1200" b="1" dirty="0">
                  <a:solidFill>
                    <a:srgbClr val="25273C"/>
                  </a:solidFill>
                  <a:latin typeface="Segoe UI Semilight" panose="020B0402040204020203" pitchFamily="34" charset="0"/>
                  <a:cs typeface="Segoe UI Semilight" panose="020B0402040204020203" pitchFamily="34" charset="0"/>
                </a:rPr>
                <a:t>None</a:t>
              </a:r>
            </a:p>
          </p:txBody>
        </p:sp>
        <p:sp>
          <p:nvSpPr>
            <p:cNvPr id="103" name="Rectangle 102"/>
            <p:cNvSpPr/>
            <p:nvPr/>
          </p:nvSpPr>
          <p:spPr>
            <a:xfrm>
              <a:off x="579121" y="5173530"/>
              <a:ext cx="2199748" cy="276999"/>
            </a:xfrm>
            <a:prstGeom prst="rect">
              <a:avLst/>
            </a:prstGeom>
          </p:spPr>
          <p:txBody>
            <a:bodyPr wrap="none">
              <a:spAutoFit/>
            </a:bodyPr>
            <a:lstStyle/>
            <a:p>
              <a:pPr rtl="0"/>
              <a:r>
                <a:rPr lang="en-GB" sz="1200" b="1" dirty="0">
                  <a:solidFill>
                    <a:srgbClr val="25273C"/>
                  </a:solidFill>
                  <a:latin typeface="Segoe UI Semilight" panose="020B0402040204020203" pitchFamily="34" charset="0"/>
                  <a:cs typeface="Segoe UI Semilight" panose="020B0402040204020203" pitchFamily="34" charset="0"/>
                </a:rPr>
                <a:t>4 % </a:t>
              </a:r>
              <a:r>
                <a:rPr lang="en-GB" sz="1200" dirty="0">
                  <a:solidFill>
                    <a:srgbClr val="25273C"/>
                  </a:solidFill>
                  <a:latin typeface="Segoe UI Semilight" panose="020B0402040204020203" pitchFamily="34" charset="0"/>
                  <a:cs typeface="Segoe UI Semilight" panose="020B0402040204020203" pitchFamily="34" charset="0"/>
                </a:rPr>
                <a:t>Max. Profile Slope</a:t>
              </a:r>
            </a:p>
          </p:txBody>
        </p:sp>
        <p:sp>
          <p:nvSpPr>
            <p:cNvPr id="104" name="Isosceles Triangle 103"/>
            <p:cNvSpPr/>
            <p:nvPr/>
          </p:nvSpPr>
          <p:spPr>
            <a:xfrm rot="16200000" flipH="1">
              <a:off x="388720" y="5175901"/>
              <a:ext cx="124524" cy="271326"/>
            </a:xfrm>
            <a:prstGeom prst="triangle">
              <a:avLst>
                <a:gd name="adj" fmla="val 100000"/>
              </a:avLst>
            </a:prstGeom>
            <a:solidFill>
              <a:srgbClr val="25273C"/>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rtl="0"/>
              <a:endParaRPr lang="en-US"/>
            </a:p>
          </p:txBody>
        </p:sp>
        <p:sp>
          <p:nvSpPr>
            <p:cNvPr id="105" name="Rectangle 104"/>
            <p:cNvSpPr/>
            <p:nvPr/>
          </p:nvSpPr>
          <p:spPr>
            <a:xfrm>
              <a:off x="579121" y="5475502"/>
              <a:ext cx="3523357" cy="276999"/>
            </a:xfrm>
            <a:prstGeom prst="rect">
              <a:avLst/>
            </a:prstGeom>
          </p:spPr>
          <p:txBody>
            <a:bodyPr wrap="none">
              <a:spAutoFit/>
            </a:bodyPr>
            <a:lstStyle/>
            <a:p>
              <a:pPr rtl="0"/>
              <a:r>
                <a:rPr lang="en-GB" sz="1200" b="1" dirty="0">
                  <a:solidFill>
                    <a:srgbClr val="25273C"/>
                  </a:solidFill>
                  <a:latin typeface="Segoe UI Semilight" panose="020B0402040204020203" pitchFamily="34" charset="0"/>
                  <a:cs typeface="Segoe UI Semilight" panose="020B0402040204020203" pitchFamily="34" charset="0"/>
                </a:rPr>
                <a:t>7500 m </a:t>
              </a:r>
              <a:r>
                <a:rPr lang="en-GB" sz="1200" dirty="0">
                  <a:solidFill>
                    <a:srgbClr val="25273C"/>
                  </a:solidFill>
                  <a:latin typeface="Segoe UI Semilight" panose="020B0402040204020203" pitchFamily="34" charset="0"/>
                  <a:cs typeface="Segoe UI Semilight" panose="020B0402040204020203" pitchFamily="34" charset="0"/>
                </a:rPr>
                <a:t>Min. Horizontal Curve Radius</a:t>
              </a:r>
            </a:p>
          </p:txBody>
        </p:sp>
        <p:sp>
          <p:nvSpPr>
            <p:cNvPr id="106" name="Arc 105"/>
            <p:cNvSpPr/>
            <p:nvPr/>
          </p:nvSpPr>
          <p:spPr>
            <a:xfrm>
              <a:off x="314307" y="5562644"/>
              <a:ext cx="276251" cy="276251"/>
            </a:xfrm>
            <a:prstGeom prst="arc">
              <a:avLst>
                <a:gd name="adj1" fmla="val 12110156"/>
                <a:gd name="adj2" fmla="val 20483649"/>
              </a:avLst>
            </a:prstGeom>
            <a:ln w="19050">
              <a:solidFill>
                <a:srgbClr val="25273C"/>
              </a:solidFill>
            </a:ln>
          </p:spPr>
          <p:style>
            <a:lnRef idx="1">
              <a:schemeClr val="accent1"/>
            </a:lnRef>
            <a:fillRef idx="0">
              <a:schemeClr val="accent1"/>
            </a:fillRef>
            <a:effectRef idx="0">
              <a:schemeClr val="accent1"/>
            </a:effectRef>
            <a:fontRef idx="minor">
              <a:schemeClr val="tx1"/>
            </a:fontRef>
          </p:style>
          <p:txBody>
            <a:bodyPr rtlCol="0" anchor="ctr"/>
            <a:lstStyle/>
            <a:p>
              <a:pPr algn="ctr" rtl="0"/>
              <a:endParaRPr lang="en-US"/>
            </a:p>
          </p:txBody>
        </p:sp>
      </p:grpSp>
      <p:sp>
        <p:nvSpPr>
          <p:cNvPr id="107" name="Rectangle 106"/>
          <p:cNvSpPr/>
          <p:nvPr userDrawn="1"/>
        </p:nvSpPr>
        <p:spPr>
          <a:xfrm>
            <a:off x="7685293" y="1577046"/>
            <a:ext cx="924933" cy="369332"/>
          </a:xfrm>
          <a:prstGeom prst="rect">
            <a:avLst/>
          </a:prstGeom>
        </p:spPr>
        <p:txBody>
          <a:bodyPr wrap="none" lIns="0" tIns="0" rIns="0" bIns="0">
            <a:spAutoFit/>
          </a:bodyPr>
          <a:lstStyle/>
          <a:p>
            <a:pPr algn="r" rtl="1"/>
            <a:r>
              <a:rPr lang="fa-IR" sz="1200" b="1" dirty="0">
                <a:solidFill>
                  <a:srgbClr val="059397"/>
                </a:solidFill>
                <a:latin typeface="Segoe UI Light" panose="020B0502040204020203" pitchFamily="34" charset="0"/>
                <a:cs typeface="B Lotus" pitchFamily="2" charset="-78"/>
              </a:rPr>
              <a:t>در</a:t>
            </a:r>
            <a:r>
              <a:rPr lang="fa-IR" sz="1200" b="1" baseline="0" dirty="0">
                <a:solidFill>
                  <a:srgbClr val="059397"/>
                </a:solidFill>
                <a:latin typeface="Segoe UI Light" panose="020B0502040204020203" pitchFamily="34" charset="0"/>
                <a:cs typeface="B Lotus" pitchFamily="2" charset="-78"/>
              </a:rPr>
              <a:t> ایران:</a:t>
            </a:r>
            <a:endParaRPr lang="en-US" sz="1200" b="1" dirty="0">
              <a:solidFill>
                <a:srgbClr val="059397"/>
              </a:solidFill>
              <a:latin typeface="Segoe UI Light" panose="020B0502040204020203" pitchFamily="34" charset="0"/>
              <a:cs typeface="B Lotus" pitchFamily="2" charset="-78"/>
            </a:endParaRPr>
          </a:p>
          <a:p>
            <a:pPr marL="171450" indent="-171450" algn="r" rtl="1">
              <a:buFont typeface="Arial" panose="020B0604020202020204" pitchFamily="34" charset="0"/>
              <a:buChar char="•"/>
            </a:pPr>
            <a:r>
              <a:rPr lang="fa-IR" sz="1200" b="1" dirty="0">
                <a:solidFill>
                  <a:schemeClr val="bg2">
                    <a:lumMod val="25000"/>
                  </a:schemeClr>
                </a:solidFill>
                <a:latin typeface="Segoe UI Light" panose="020B0502040204020203" pitchFamily="34" charset="0"/>
                <a:cs typeface="B Lotus" pitchFamily="2" charset="-78"/>
              </a:rPr>
              <a:t>استان خوزستان</a:t>
            </a:r>
            <a:endParaRPr lang="en-US" sz="1200" b="1" dirty="0">
              <a:solidFill>
                <a:srgbClr val="25273C"/>
              </a:solidFill>
              <a:latin typeface="Segoe UI Light" panose="020B0502040204020203" pitchFamily="34" charset="0"/>
              <a:cs typeface="B Lotus" pitchFamily="2" charset="-78"/>
            </a:endParaRPr>
          </a:p>
        </p:txBody>
      </p:sp>
      <p:sp>
        <p:nvSpPr>
          <p:cNvPr id="108" name="Rectangle 107"/>
          <p:cNvSpPr/>
          <p:nvPr userDrawn="1"/>
        </p:nvSpPr>
        <p:spPr>
          <a:xfrm>
            <a:off x="6184015" y="1023226"/>
            <a:ext cx="2772810" cy="553998"/>
          </a:xfrm>
          <a:prstGeom prst="rect">
            <a:avLst/>
          </a:prstGeom>
        </p:spPr>
        <p:txBody>
          <a:bodyPr wrap="none" lIns="0" tIns="0" rIns="0" bIns="0">
            <a:spAutoFit/>
          </a:bodyPr>
          <a:lstStyle/>
          <a:p>
            <a:pPr algn="just" rtl="1"/>
            <a:r>
              <a:rPr lang="fa-IR" sz="1200" b="1" dirty="0">
                <a:solidFill>
                  <a:srgbClr val="059397"/>
                </a:solidFill>
                <a:latin typeface="Segoe UI Light" panose="020B0502040204020203" pitchFamily="34" charset="0"/>
                <a:cs typeface="B Lotus" pitchFamily="2" charset="-78"/>
              </a:rPr>
              <a:t>واقع در کریدور بین المللی: </a:t>
            </a:r>
            <a:endParaRPr lang="en-US" sz="1200" b="1" dirty="0">
              <a:solidFill>
                <a:srgbClr val="059397"/>
              </a:solidFill>
              <a:latin typeface="Segoe UI Light" panose="020B0502040204020203" pitchFamily="34" charset="0"/>
              <a:cs typeface="B Lotus" pitchFamily="2" charset="-78"/>
            </a:endParaRPr>
          </a:p>
          <a:p>
            <a:pPr marL="171450" indent="-171450" algn="l" rtl="0">
              <a:buFont typeface="Arial" panose="020B0604020202020204" pitchFamily="34" charset="0"/>
              <a:buChar char="•"/>
            </a:pPr>
            <a:r>
              <a:rPr lang="en-US" sz="1200" b="1" dirty="0">
                <a:solidFill>
                  <a:schemeClr val="bg2">
                    <a:lumMod val="25000"/>
                  </a:schemeClr>
                </a:solidFill>
                <a:latin typeface="Segoe UI Light" panose="020B0502040204020203" pitchFamily="34" charset="0"/>
                <a:cs typeface="Segoe UI Light" panose="020B0502040204020203" pitchFamily="34" charset="0"/>
              </a:rPr>
              <a:t>EATL Rail Route 5</a:t>
            </a:r>
          </a:p>
          <a:p>
            <a:pPr marL="171450" indent="-171450" algn="l" rtl="0">
              <a:buFont typeface="Arial" panose="020B0604020202020204" pitchFamily="34" charset="0"/>
              <a:buChar char="•"/>
            </a:pPr>
            <a:r>
              <a:rPr lang="en-US" sz="1200" b="1" dirty="0">
                <a:solidFill>
                  <a:schemeClr val="bg2">
                    <a:lumMod val="25000"/>
                  </a:schemeClr>
                </a:solidFill>
                <a:latin typeface="Segoe UI Light" panose="020B0502040204020203" pitchFamily="34" charset="0"/>
                <a:cs typeface="Segoe UI Light" panose="020B0502040204020203" pitchFamily="34" charset="0"/>
              </a:rPr>
              <a:t>Euro Asian Transport Link-Road Routes 6</a:t>
            </a:r>
          </a:p>
        </p:txBody>
      </p:sp>
      <p:pic>
        <p:nvPicPr>
          <p:cNvPr id="109" name="Picture 108"/>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6511226" y="5494112"/>
            <a:ext cx="205740" cy="274320"/>
          </a:xfrm>
          <a:prstGeom prst="rect">
            <a:avLst/>
          </a:prstGeom>
        </p:spPr>
      </p:pic>
      <p:grpSp>
        <p:nvGrpSpPr>
          <p:cNvPr id="110" name="Group 109"/>
          <p:cNvGrpSpPr/>
          <p:nvPr userDrawn="1"/>
        </p:nvGrpSpPr>
        <p:grpSpPr>
          <a:xfrm>
            <a:off x="6854419" y="5496728"/>
            <a:ext cx="1433085" cy="428706"/>
            <a:chOff x="762391" y="5797766"/>
            <a:chExt cx="1910780" cy="428706"/>
          </a:xfrm>
        </p:grpSpPr>
        <p:sp>
          <p:nvSpPr>
            <p:cNvPr id="111" name="Rectangle 110"/>
            <p:cNvSpPr/>
            <p:nvPr/>
          </p:nvSpPr>
          <p:spPr>
            <a:xfrm>
              <a:off x="762391" y="5797766"/>
              <a:ext cx="709596" cy="307777"/>
            </a:xfrm>
            <a:prstGeom prst="rect">
              <a:avLst/>
            </a:prstGeom>
          </p:spPr>
          <p:txBody>
            <a:bodyPr wrap="none" lIns="0" tIns="0" rIns="0" bIns="0">
              <a:spAutoFit/>
            </a:bodyPr>
            <a:lstStyle/>
            <a:p>
              <a:pPr rtl="0"/>
              <a:r>
                <a:rPr lang="en-US" sz="2000" b="1" dirty="0">
                  <a:solidFill>
                    <a:srgbClr val="059397"/>
                  </a:solidFill>
                  <a:latin typeface="Segoe UI Light" panose="020B0502040204020203" pitchFamily="34" charset="0"/>
                  <a:cs typeface="Segoe UI Light" panose="020B0502040204020203" pitchFamily="34" charset="0"/>
                </a:rPr>
                <a:t>2020</a:t>
              </a:r>
            </a:p>
          </p:txBody>
        </p:sp>
        <p:sp>
          <p:nvSpPr>
            <p:cNvPr id="112" name="Rectangle 111"/>
            <p:cNvSpPr/>
            <p:nvPr/>
          </p:nvSpPr>
          <p:spPr>
            <a:xfrm>
              <a:off x="762391" y="6041806"/>
              <a:ext cx="1910780" cy="184666"/>
            </a:xfrm>
            <a:prstGeom prst="rect">
              <a:avLst/>
            </a:prstGeom>
          </p:spPr>
          <p:txBody>
            <a:bodyPr wrap="none" lIns="0" tIns="0" rIns="0" bIns="0">
              <a:spAutoFit/>
            </a:bodyPr>
            <a:lstStyle/>
            <a:p>
              <a:pPr rtl="0"/>
              <a:r>
                <a:rPr lang="en-US" sz="1200" b="1" dirty="0">
                  <a:solidFill>
                    <a:schemeClr val="bg2">
                      <a:lumMod val="25000"/>
                    </a:schemeClr>
                  </a:solidFill>
                  <a:latin typeface="Segoe UI Light" panose="020B0502040204020203" pitchFamily="34" charset="0"/>
                  <a:cs typeface="Segoe UI Light" panose="020B0502040204020203" pitchFamily="34" charset="0"/>
                </a:rPr>
                <a:t>Beginning Investment </a:t>
              </a:r>
              <a:endParaRPr lang="en-US" sz="1200" b="1" dirty="0">
                <a:solidFill>
                  <a:srgbClr val="25273C"/>
                </a:solidFill>
                <a:latin typeface="Segoe UI Light" panose="020B0502040204020203" pitchFamily="34" charset="0"/>
                <a:cs typeface="Segoe UI Light" panose="020B0502040204020203" pitchFamily="34" charset="0"/>
              </a:endParaRPr>
            </a:p>
          </p:txBody>
        </p:sp>
      </p:grpSp>
      <p:grpSp>
        <p:nvGrpSpPr>
          <p:cNvPr id="113" name="Group 112"/>
          <p:cNvGrpSpPr/>
          <p:nvPr userDrawn="1"/>
        </p:nvGrpSpPr>
        <p:grpSpPr>
          <a:xfrm>
            <a:off x="7923151" y="5490470"/>
            <a:ext cx="1362874" cy="463588"/>
            <a:chOff x="661650" y="4666970"/>
            <a:chExt cx="1817164" cy="463588"/>
          </a:xfrm>
        </p:grpSpPr>
        <p:sp>
          <p:nvSpPr>
            <p:cNvPr id="114" name="Rectangle 113"/>
            <p:cNvSpPr/>
            <p:nvPr/>
          </p:nvSpPr>
          <p:spPr>
            <a:xfrm>
              <a:off x="725039" y="4666970"/>
              <a:ext cx="177400" cy="307777"/>
            </a:xfrm>
            <a:prstGeom prst="rect">
              <a:avLst/>
            </a:prstGeom>
          </p:spPr>
          <p:txBody>
            <a:bodyPr wrap="none" lIns="0" tIns="0" rIns="0" bIns="0">
              <a:spAutoFit/>
            </a:bodyPr>
            <a:lstStyle/>
            <a:p>
              <a:pPr algn="r" rtl="0"/>
              <a:r>
                <a:rPr lang="en-US" sz="2000" b="1" dirty="0">
                  <a:solidFill>
                    <a:srgbClr val="059397"/>
                  </a:solidFill>
                  <a:latin typeface="Segoe UI Light" panose="020B0502040204020203" pitchFamily="34" charset="0"/>
                  <a:cs typeface="Segoe UI Light" panose="020B0502040204020203" pitchFamily="34" charset="0"/>
                </a:rPr>
                <a:t>4</a:t>
              </a:r>
            </a:p>
          </p:txBody>
        </p:sp>
        <p:sp>
          <p:nvSpPr>
            <p:cNvPr id="115" name="Rectangle 114"/>
            <p:cNvSpPr/>
            <p:nvPr/>
          </p:nvSpPr>
          <p:spPr>
            <a:xfrm>
              <a:off x="661650" y="4761226"/>
              <a:ext cx="1817164" cy="369332"/>
            </a:xfrm>
            <a:prstGeom prst="rect">
              <a:avLst/>
            </a:prstGeom>
          </p:spPr>
          <p:txBody>
            <a:bodyPr wrap="none" lIns="91440" tIns="0" rIns="0" bIns="0">
              <a:spAutoFit/>
            </a:bodyPr>
            <a:lstStyle/>
            <a:p>
              <a:pPr rtl="0"/>
              <a:r>
                <a:rPr lang="en-US" sz="1200" b="1" dirty="0">
                  <a:solidFill>
                    <a:srgbClr val="059397"/>
                  </a:solidFill>
                  <a:latin typeface="Segoe UI Light" panose="020B0502040204020203" pitchFamily="34" charset="0"/>
                  <a:cs typeface="Segoe UI Light" panose="020B0502040204020203" pitchFamily="34" charset="0"/>
                </a:rPr>
                <a:t>     Years</a:t>
              </a:r>
            </a:p>
            <a:p>
              <a:pPr rtl="0"/>
              <a:r>
                <a:rPr lang="en-US" sz="1200" b="1" dirty="0">
                  <a:solidFill>
                    <a:schemeClr val="bg2">
                      <a:lumMod val="25000"/>
                    </a:schemeClr>
                  </a:solidFill>
                  <a:latin typeface="Segoe UI Light" panose="020B0502040204020203" pitchFamily="34" charset="0"/>
                  <a:cs typeface="Segoe UI Light" panose="020B0502040204020203" pitchFamily="34" charset="0"/>
                </a:rPr>
                <a:t>Construction Period</a:t>
              </a:r>
              <a:endParaRPr lang="en-US" sz="1200" b="1" dirty="0">
                <a:solidFill>
                  <a:srgbClr val="25273C"/>
                </a:solidFill>
                <a:latin typeface="Segoe UI Light" panose="020B0502040204020203" pitchFamily="34" charset="0"/>
                <a:cs typeface="Segoe UI Light" panose="020B0502040204020203" pitchFamily="34" charset="0"/>
              </a:endParaRPr>
            </a:p>
          </p:txBody>
        </p:sp>
      </p:grpSp>
      <p:grpSp>
        <p:nvGrpSpPr>
          <p:cNvPr id="116" name="Group 115"/>
          <p:cNvGrpSpPr/>
          <p:nvPr userDrawn="1"/>
        </p:nvGrpSpPr>
        <p:grpSpPr>
          <a:xfrm>
            <a:off x="6761231" y="5999082"/>
            <a:ext cx="1199367" cy="459536"/>
            <a:chOff x="887072" y="5661861"/>
            <a:chExt cx="1599156" cy="459536"/>
          </a:xfrm>
        </p:grpSpPr>
        <p:sp>
          <p:nvSpPr>
            <p:cNvPr id="117" name="Rectangle 116"/>
            <p:cNvSpPr/>
            <p:nvPr/>
          </p:nvSpPr>
          <p:spPr>
            <a:xfrm>
              <a:off x="893232" y="5661861"/>
              <a:ext cx="354797" cy="307777"/>
            </a:xfrm>
            <a:prstGeom prst="rect">
              <a:avLst/>
            </a:prstGeom>
          </p:spPr>
          <p:txBody>
            <a:bodyPr wrap="none" lIns="0" tIns="0" rIns="0" bIns="0">
              <a:spAutoFit/>
            </a:bodyPr>
            <a:lstStyle/>
            <a:p>
              <a:pPr algn="r" rtl="0"/>
              <a:r>
                <a:rPr lang="en-US" sz="2000" b="1" dirty="0">
                  <a:solidFill>
                    <a:srgbClr val="059397"/>
                  </a:solidFill>
                  <a:latin typeface="Segoe UI Light" panose="020B0502040204020203" pitchFamily="34" charset="0"/>
                  <a:cs typeface="Segoe UI Light" panose="020B0502040204020203" pitchFamily="34" charset="0"/>
                </a:rPr>
                <a:t>20</a:t>
              </a:r>
            </a:p>
          </p:txBody>
        </p:sp>
        <p:sp>
          <p:nvSpPr>
            <p:cNvPr id="118" name="Rectangle 117"/>
            <p:cNvSpPr/>
            <p:nvPr/>
          </p:nvSpPr>
          <p:spPr>
            <a:xfrm>
              <a:off x="887072" y="5752065"/>
              <a:ext cx="1599156" cy="369332"/>
            </a:xfrm>
            <a:prstGeom prst="rect">
              <a:avLst/>
            </a:prstGeom>
          </p:spPr>
          <p:txBody>
            <a:bodyPr wrap="none" lIns="91440" tIns="0" rIns="0" bIns="0">
              <a:spAutoFit/>
            </a:bodyPr>
            <a:lstStyle/>
            <a:p>
              <a:pPr rtl="0"/>
              <a:r>
                <a:rPr lang="en-US" sz="1200" b="1" dirty="0">
                  <a:solidFill>
                    <a:srgbClr val="059397"/>
                  </a:solidFill>
                  <a:latin typeface="Segoe UI Light" panose="020B0502040204020203" pitchFamily="34" charset="0"/>
                  <a:cs typeface="Segoe UI Light" panose="020B0502040204020203" pitchFamily="34" charset="0"/>
                </a:rPr>
                <a:t>       Years</a:t>
              </a:r>
            </a:p>
            <a:p>
              <a:pPr rtl="0"/>
              <a:r>
                <a:rPr lang="en-US" sz="1200" b="1" dirty="0">
                  <a:solidFill>
                    <a:schemeClr val="bg2">
                      <a:lumMod val="25000"/>
                    </a:schemeClr>
                  </a:solidFill>
                  <a:latin typeface="Segoe UI Light" panose="020B0502040204020203" pitchFamily="34" charset="0"/>
                  <a:cs typeface="Segoe UI Light" panose="020B0502040204020203" pitchFamily="34" charset="0"/>
                </a:rPr>
                <a:t>Operation Period</a:t>
              </a:r>
              <a:endParaRPr lang="en-US" sz="1200" b="1" dirty="0">
                <a:solidFill>
                  <a:srgbClr val="25273C"/>
                </a:solidFill>
                <a:latin typeface="Segoe UI Light" panose="020B0502040204020203" pitchFamily="34" charset="0"/>
                <a:cs typeface="Segoe UI Light" panose="020B0502040204020203" pitchFamily="34" charset="0"/>
              </a:endParaRPr>
            </a:p>
          </p:txBody>
        </p:sp>
      </p:grpSp>
      <p:grpSp>
        <p:nvGrpSpPr>
          <p:cNvPr id="119" name="Group 118"/>
          <p:cNvGrpSpPr/>
          <p:nvPr userDrawn="1"/>
        </p:nvGrpSpPr>
        <p:grpSpPr>
          <a:xfrm>
            <a:off x="7923151" y="5995405"/>
            <a:ext cx="1274708" cy="466891"/>
            <a:chOff x="2006393" y="5651674"/>
            <a:chExt cx="1699610" cy="466891"/>
          </a:xfrm>
        </p:grpSpPr>
        <p:sp>
          <p:nvSpPr>
            <p:cNvPr id="120" name="Rectangle 119"/>
            <p:cNvSpPr/>
            <p:nvPr/>
          </p:nvSpPr>
          <p:spPr>
            <a:xfrm>
              <a:off x="2012554" y="5651674"/>
              <a:ext cx="354797" cy="307777"/>
            </a:xfrm>
            <a:prstGeom prst="rect">
              <a:avLst/>
            </a:prstGeom>
          </p:spPr>
          <p:txBody>
            <a:bodyPr wrap="none" lIns="0" tIns="0" rIns="0" bIns="0">
              <a:spAutoFit/>
            </a:bodyPr>
            <a:lstStyle/>
            <a:p>
              <a:pPr algn="r" rtl="0"/>
              <a:r>
                <a:rPr lang="en-US" sz="2000" b="1" dirty="0">
                  <a:solidFill>
                    <a:srgbClr val="059397"/>
                  </a:solidFill>
                  <a:latin typeface="Segoe UI Light" panose="020B0502040204020203" pitchFamily="34" charset="0"/>
                  <a:cs typeface="Segoe UI Light" panose="020B0502040204020203" pitchFamily="34" charset="0"/>
                </a:rPr>
                <a:t>20</a:t>
              </a:r>
            </a:p>
          </p:txBody>
        </p:sp>
        <p:sp>
          <p:nvSpPr>
            <p:cNvPr id="121" name="Rectangle 120"/>
            <p:cNvSpPr/>
            <p:nvPr/>
          </p:nvSpPr>
          <p:spPr>
            <a:xfrm>
              <a:off x="2006393" y="5749233"/>
              <a:ext cx="1699610" cy="369332"/>
            </a:xfrm>
            <a:prstGeom prst="rect">
              <a:avLst/>
            </a:prstGeom>
          </p:spPr>
          <p:txBody>
            <a:bodyPr wrap="none" lIns="91440" tIns="0" rIns="0" bIns="0">
              <a:spAutoFit/>
            </a:bodyPr>
            <a:lstStyle/>
            <a:p>
              <a:pPr rtl="0"/>
              <a:r>
                <a:rPr lang="en-US" sz="1200" b="1" dirty="0">
                  <a:solidFill>
                    <a:srgbClr val="059397"/>
                  </a:solidFill>
                  <a:latin typeface="Segoe UI Light" panose="020B0502040204020203" pitchFamily="34" charset="0"/>
                  <a:cs typeface="Segoe UI Light" panose="020B0502040204020203" pitchFamily="34" charset="0"/>
                </a:rPr>
                <a:t>         Years</a:t>
              </a:r>
            </a:p>
            <a:p>
              <a:pPr rtl="0"/>
              <a:r>
                <a:rPr lang="en-US" sz="1200" b="1" dirty="0">
                  <a:solidFill>
                    <a:schemeClr val="bg2">
                      <a:lumMod val="25000"/>
                    </a:schemeClr>
                  </a:solidFill>
                  <a:latin typeface="Segoe UI Light" panose="020B0502040204020203" pitchFamily="34" charset="0"/>
                  <a:cs typeface="Segoe UI Light" panose="020B0502040204020203" pitchFamily="34" charset="0"/>
                </a:rPr>
                <a:t>Concession Period</a:t>
              </a:r>
              <a:endParaRPr lang="en-US" sz="1200" b="1" dirty="0">
                <a:solidFill>
                  <a:srgbClr val="25273C"/>
                </a:solidFill>
                <a:latin typeface="Segoe UI Light" panose="020B0502040204020203" pitchFamily="34" charset="0"/>
                <a:cs typeface="Segoe UI Light" panose="020B0502040204020203" pitchFamily="34" charset="0"/>
              </a:endParaRPr>
            </a:p>
          </p:txBody>
        </p:sp>
      </p:grpSp>
      <p:cxnSp>
        <p:nvCxnSpPr>
          <p:cNvPr id="123" name="Straight Connector 122"/>
          <p:cNvCxnSpPr/>
          <p:nvPr userDrawn="1"/>
        </p:nvCxnSpPr>
        <p:spPr>
          <a:xfrm>
            <a:off x="6511226" y="5470257"/>
            <a:ext cx="2269423" cy="0"/>
          </a:xfrm>
          <a:prstGeom prst="line">
            <a:avLst/>
          </a:prstGeom>
          <a:ln>
            <a:solidFill>
              <a:srgbClr val="25273C"/>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4443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273494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 F">
    <p:spTree>
      <p:nvGrpSpPr>
        <p:cNvPr id="1" name=""/>
        <p:cNvGrpSpPr/>
        <p:nvPr/>
      </p:nvGrpSpPr>
      <p:grpSpPr>
        <a:xfrm>
          <a:off x="0" y="0"/>
          <a:ext cx="0" cy="0"/>
          <a:chOff x="0" y="0"/>
          <a:chExt cx="0" cy="0"/>
        </a:xfrm>
      </p:grpSpPr>
      <p:pic>
        <p:nvPicPr>
          <p:cNvPr id="17" name="Picture 16"/>
          <p:cNvPicPr>
            <a:picLocks noChangeAspect="1"/>
          </p:cNvPicPr>
          <p:nvPr userDrawn="1"/>
        </p:nvPicPr>
        <p:blipFill rotWithShape="1">
          <a:blip r:embed="rId2" cstate="print">
            <a:extLst>
              <a:ext uri="{28A0092B-C50C-407E-A947-70E740481C1C}">
                <a14:useLocalDpi xmlns:a14="http://schemas.microsoft.com/office/drawing/2010/main" val="0"/>
              </a:ext>
            </a:extLst>
          </a:blip>
          <a:srcRect l="18546" r="14978"/>
          <a:stretch/>
        </p:blipFill>
        <p:spPr>
          <a:xfrm>
            <a:off x="5949186" y="770962"/>
            <a:ext cx="2889550" cy="5449400"/>
          </a:xfrm>
          <a:prstGeom prst="rect">
            <a:avLst/>
          </a:prstGeom>
        </p:spPr>
      </p:pic>
      <p:sp>
        <p:nvSpPr>
          <p:cNvPr id="18" name="Freeform 17"/>
          <p:cNvSpPr/>
          <p:nvPr userDrawn="1"/>
        </p:nvSpPr>
        <p:spPr>
          <a:xfrm>
            <a:off x="6405989" y="1541929"/>
            <a:ext cx="1129950" cy="3379695"/>
          </a:xfrm>
          <a:custGeom>
            <a:avLst/>
            <a:gdLst>
              <a:gd name="connsiteX0" fmla="*/ 430836 w 1183871"/>
              <a:gd name="connsiteY0" fmla="*/ 0 h 3630706"/>
              <a:gd name="connsiteX1" fmla="*/ 359118 w 1183871"/>
              <a:gd name="connsiteY1" fmla="*/ 116542 h 3630706"/>
              <a:gd name="connsiteX2" fmla="*/ 152930 w 1183871"/>
              <a:gd name="connsiteY2" fmla="*/ 197224 h 3630706"/>
              <a:gd name="connsiteX3" fmla="*/ 530 w 1183871"/>
              <a:gd name="connsiteY3" fmla="*/ 313765 h 3630706"/>
              <a:gd name="connsiteX4" fmla="*/ 108107 w 1183871"/>
              <a:gd name="connsiteY4" fmla="*/ 717177 h 3630706"/>
              <a:gd name="connsiteX5" fmla="*/ 251542 w 1183871"/>
              <a:gd name="connsiteY5" fmla="*/ 1147483 h 3630706"/>
              <a:gd name="connsiteX6" fmla="*/ 224648 w 1183871"/>
              <a:gd name="connsiteY6" fmla="*/ 1622612 h 3630706"/>
              <a:gd name="connsiteX7" fmla="*/ 529448 w 1183871"/>
              <a:gd name="connsiteY7" fmla="*/ 1999130 h 3630706"/>
              <a:gd name="connsiteX8" fmla="*/ 708742 w 1183871"/>
              <a:gd name="connsiteY8" fmla="*/ 2178424 h 3630706"/>
              <a:gd name="connsiteX9" fmla="*/ 1049401 w 1183871"/>
              <a:gd name="connsiteY9" fmla="*/ 2572871 h 3630706"/>
              <a:gd name="connsiteX10" fmla="*/ 1094224 w 1183871"/>
              <a:gd name="connsiteY10" fmla="*/ 2940424 h 3630706"/>
              <a:gd name="connsiteX11" fmla="*/ 1085260 w 1183871"/>
              <a:gd name="connsiteY11" fmla="*/ 3352800 h 3630706"/>
              <a:gd name="connsiteX12" fmla="*/ 1183871 w 1183871"/>
              <a:gd name="connsiteY12" fmla="*/ 3630706 h 3630706"/>
              <a:gd name="connsiteX0" fmla="*/ 430836 w 1506600"/>
              <a:gd name="connsiteY0" fmla="*/ 0 h 3382154"/>
              <a:gd name="connsiteX1" fmla="*/ 359118 w 1506600"/>
              <a:gd name="connsiteY1" fmla="*/ 116542 h 3382154"/>
              <a:gd name="connsiteX2" fmla="*/ 152930 w 1506600"/>
              <a:gd name="connsiteY2" fmla="*/ 197224 h 3382154"/>
              <a:gd name="connsiteX3" fmla="*/ 530 w 1506600"/>
              <a:gd name="connsiteY3" fmla="*/ 313765 h 3382154"/>
              <a:gd name="connsiteX4" fmla="*/ 108107 w 1506600"/>
              <a:gd name="connsiteY4" fmla="*/ 717177 h 3382154"/>
              <a:gd name="connsiteX5" fmla="*/ 251542 w 1506600"/>
              <a:gd name="connsiteY5" fmla="*/ 1147483 h 3382154"/>
              <a:gd name="connsiteX6" fmla="*/ 224648 w 1506600"/>
              <a:gd name="connsiteY6" fmla="*/ 1622612 h 3382154"/>
              <a:gd name="connsiteX7" fmla="*/ 529448 w 1506600"/>
              <a:gd name="connsiteY7" fmla="*/ 1999130 h 3382154"/>
              <a:gd name="connsiteX8" fmla="*/ 708742 w 1506600"/>
              <a:gd name="connsiteY8" fmla="*/ 2178424 h 3382154"/>
              <a:gd name="connsiteX9" fmla="*/ 1049401 w 1506600"/>
              <a:gd name="connsiteY9" fmla="*/ 2572871 h 3382154"/>
              <a:gd name="connsiteX10" fmla="*/ 1094224 w 1506600"/>
              <a:gd name="connsiteY10" fmla="*/ 2940424 h 3382154"/>
              <a:gd name="connsiteX11" fmla="*/ 1085260 w 1506600"/>
              <a:gd name="connsiteY11" fmla="*/ 3352800 h 3382154"/>
              <a:gd name="connsiteX12" fmla="*/ 1506600 w 1506600"/>
              <a:gd name="connsiteY12" fmla="*/ 3379695 h 3382154"/>
              <a:gd name="connsiteX0" fmla="*/ 430836 w 1506600"/>
              <a:gd name="connsiteY0" fmla="*/ 0 h 3379695"/>
              <a:gd name="connsiteX1" fmla="*/ 359118 w 1506600"/>
              <a:gd name="connsiteY1" fmla="*/ 116542 h 3379695"/>
              <a:gd name="connsiteX2" fmla="*/ 152930 w 1506600"/>
              <a:gd name="connsiteY2" fmla="*/ 197224 h 3379695"/>
              <a:gd name="connsiteX3" fmla="*/ 530 w 1506600"/>
              <a:gd name="connsiteY3" fmla="*/ 313765 h 3379695"/>
              <a:gd name="connsiteX4" fmla="*/ 108107 w 1506600"/>
              <a:gd name="connsiteY4" fmla="*/ 717177 h 3379695"/>
              <a:gd name="connsiteX5" fmla="*/ 251542 w 1506600"/>
              <a:gd name="connsiteY5" fmla="*/ 1147483 h 3379695"/>
              <a:gd name="connsiteX6" fmla="*/ 224648 w 1506600"/>
              <a:gd name="connsiteY6" fmla="*/ 1622612 h 3379695"/>
              <a:gd name="connsiteX7" fmla="*/ 529448 w 1506600"/>
              <a:gd name="connsiteY7" fmla="*/ 1999130 h 3379695"/>
              <a:gd name="connsiteX8" fmla="*/ 708742 w 1506600"/>
              <a:gd name="connsiteY8" fmla="*/ 2178424 h 3379695"/>
              <a:gd name="connsiteX9" fmla="*/ 1049401 w 1506600"/>
              <a:gd name="connsiteY9" fmla="*/ 2572871 h 3379695"/>
              <a:gd name="connsiteX10" fmla="*/ 1094224 w 1506600"/>
              <a:gd name="connsiteY10" fmla="*/ 2940424 h 3379695"/>
              <a:gd name="connsiteX11" fmla="*/ 1103190 w 1506600"/>
              <a:gd name="connsiteY11" fmla="*/ 3191435 h 3379695"/>
              <a:gd name="connsiteX12" fmla="*/ 1506600 w 1506600"/>
              <a:gd name="connsiteY12" fmla="*/ 3379695 h 3379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06600" h="3379695">
                <a:moveTo>
                  <a:pt x="430836" y="0"/>
                </a:moveTo>
                <a:cubicBezTo>
                  <a:pt x="418136" y="41835"/>
                  <a:pt x="405436" y="83671"/>
                  <a:pt x="359118" y="116542"/>
                </a:cubicBezTo>
                <a:cubicBezTo>
                  <a:pt x="312800" y="149413"/>
                  <a:pt x="212695" y="164354"/>
                  <a:pt x="152930" y="197224"/>
                </a:cubicBezTo>
                <a:cubicBezTo>
                  <a:pt x="93165" y="230095"/>
                  <a:pt x="8000" y="227106"/>
                  <a:pt x="530" y="313765"/>
                </a:cubicBezTo>
                <a:cubicBezTo>
                  <a:pt x="-6941" y="400424"/>
                  <a:pt x="66272" y="578224"/>
                  <a:pt x="108107" y="717177"/>
                </a:cubicBezTo>
                <a:cubicBezTo>
                  <a:pt x="149942" y="856130"/>
                  <a:pt x="232118" y="996577"/>
                  <a:pt x="251542" y="1147483"/>
                </a:cubicBezTo>
                <a:cubicBezTo>
                  <a:pt x="270965" y="1298389"/>
                  <a:pt x="178330" y="1480671"/>
                  <a:pt x="224648" y="1622612"/>
                </a:cubicBezTo>
                <a:cubicBezTo>
                  <a:pt x="270966" y="1764553"/>
                  <a:pt x="448766" y="1906495"/>
                  <a:pt x="529448" y="1999130"/>
                </a:cubicBezTo>
                <a:cubicBezTo>
                  <a:pt x="610130" y="2091765"/>
                  <a:pt x="622083" y="2082801"/>
                  <a:pt x="708742" y="2178424"/>
                </a:cubicBezTo>
                <a:cubicBezTo>
                  <a:pt x="795401" y="2274047"/>
                  <a:pt x="985154" y="2445871"/>
                  <a:pt x="1049401" y="2572871"/>
                </a:cubicBezTo>
                <a:cubicBezTo>
                  <a:pt x="1113648" y="2699871"/>
                  <a:pt x="1085259" y="2837330"/>
                  <a:pt x="1094224" y="2940424"/>
                </a:cubicBezTo>
                <a:cubicBezTo>
                  <a:pt x="1103189" y="3043518"/>
                  <a:pt x="1034461" y="3118223"/>
                  <a:pt x="1103190" y="3191435"/>
                </a:cubicBezTo>
                <a:cubicBezTo>
                  <a:pt x="1171919" y="3264647"/>
                  <a:pt x="1490165" y="3333377"/>
                  <a:pt x="1506600" y="3379695"/>
                </a:cubicBezTo>
              </a:path>
            </a:pathLst>
          </a:custGeom>
          <a:noFill/>
          <a:ln w="63500">
            <a:solidFill>
              <a:srgbClr val="9E243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9" name="Freeform 18"/>
          <p:cNvSpPr/>
          <p:nvPr userDrawn="1"/>
        </p:nvSpPr>
        <p:spPr>
          <a:xfrm>
            <a:off x="6715669" y="1515034"/>
            <a:ext cx="1075792" cy="3388660"/>
          </a:xfrm>
          <a:custGeom>
            <a:avLst/>
            <a:gdLst>
              <a:gd name="connsiteX0" fmla="*/ 0 w 1434389"/>
              <a:gd name="connsiteY0" fmla="*/ 0 h 3630706"/>
              <a:gd name="connsiteX1" fmla="*/ 259976 w 1434389"/>
              <a:gd name="connsiteY1" fmla="*/ 385483 h 3630706"/>
              <a:gd name="connsiteX2" fmla="*/ 627529 w 1434389"/>
              <a:gd name="connsiteY2" fmla="*/ 609600 h 3630706"/>
              <a:gd name="connsiteX3" fmla="*/ 824753 w 1434389"/>
              <a:gd name="connsiteY3" fmla="*/ 869577 h 3630706"/>
              <a:gd name="connsiteX4" fmla="*/ 995082 w 1434389"/>
              <a:gd name="connsiteY4" fmla="*/ 968189 h 3630706"/>
              <a:gd name="connsiteX5" fmla="*/ 1057835 w 1434389"/>
              <a:gd name="connsiteY5" fmla="*/ 1192306 h 3630706"/>
              <a:gd name="connsiteX6" fmla="*/ 1264023 w 1434389"/>
              <a:gd name="connsiteY6" fmla="*/ 1389530 h 3630706"/>
              <a:gd name="connsiteX7" fmla="*/ 1362635 w 1434389"/>
              <a:gd name="connsiteY7" fmla="*/ 1882589 h 3630706"/>
              <a:gd name="connsiteX8" fmla="*/ 1434353 w 1434389"/>
              <a:gd name="connsiteY8" fmla="*/ 2115671 h 3630706"/>
              <a:gd name="connsiteX9" fmla="*/ 1353670 w 1434389"/>
              <a:gd name="connsiteY9" fmla="*/ 2743200 h 3630706"/>
              <a:gd name="connsiteX10" fmla="*/ 1317811 w 1434389"/>
              <a:gd name="connsiteY10" fmla="*/ 3119718 h 3630706"/>
              <a:gd name="connsiteX11" fmla="*/ 1013011 w 1434389"/>
              <a:gd name="connsiteY11" fmla="*/ 3406589 h 3630706"/>
              <a:gd name="connsiteX12" fmla="*/ 770964 w 1434389"/>
              <a:gd name="connsiteY12" fmla="*/ 3630706 h 3630706"/>
              <a:gd name="connsiteX0" fmla="*/ 0 w 1434389"/>
              <a:gd name="connsiteY0" fmla="*/ 0 h 3406589"/>
              <a:gd name="connsiteX1" fmla="*/ 259976 w 1434389"/>
              <a:gd name="connsiteY1" fmla="*/ 385483 h 3406589"/>
              <a:gd name="connsiteX2" fmla="*/ 627529 w 1434389"/>
              <a:gd name="connsiteY2" fmla="*/ 609600 h 3406589"/>
              <a:gd name="connsiteX3" fmla="*/ 824753 w 1434389"/>
              <a:gd name="connsiteY3" fmla="*/ 869577 h 3406589"/>
              <a:gd name="connsiteX4" fmla="*/ 995082 w 1434389"/>
              <a:gd name="connsiteY4" fmla="*/ 968189 h 3406589"/>
              <a:gd name="connsiteX5" fmla="*/ 1057835 w 1434389"/>
              <a:gd name="connsiteY5" fmla="*/ 1192306 h 3406589"/>
              <a:gd name="connsiteX6" fmla="*/ 1264023 w 1434389"/>
              <a:gd name="connsiteY6" fmla="*/ 1389530 h 3406589"/>
              <a:gd name="connsiteX7" fmla="*/ 1362635 w 1434389"/>
              <a:gd name="connsiteY7" fmla="*/ 1882589 h 3406589"/>
              <a:gd name="connsiteX8" fmla="*/ 1434353 w 1434389"/>
              <a:gd name="connsiteY8" fmla="*/ 2115671 h 3406589"/>
              <a:gd name="connsiteX9" fmla="*/ 1353670 w 1434389"/>
              <a:gd name="connsiteY9" fmla="*/ 2743200 h 3406589"/>
              <a:gd name="connsiteX10" fmla="*/ 1317811 w 1434389"/>
              <a:gd name="connsiteY10" fmla="*/ 3119718 h 3406589"/>
              <a:gd name="connsiteX11" fmla="*/ 1013011 w 1434389"/>
              <a:gd name="connsiteY11" fmla="*/ 3406589 h 3406589"/>
              <a:gd name="connsiteX0" fmla="*/ 0 w 1434389"/>
              <a:gd name="connsiteY0" fmla="*/ 0 h 3388660"/>
              <a:gd name="connsiteX1" fmla="*/ 259976 w 1434389"/>
              <a:gd name="connsiteY1" fmla="*/ 385483 h 3388660"/>
              <a:gd name="connsiteX2" fmla="*/ 627529 w 1434389"/>
              <a:gd name="connsiteY2" fmla="*/ 609600 h 3388660"/>
              <a:gd name="connsiteX3" fmla="*/ 824753 w 1434389"/>
              <a:gd name="connsiteY3" fmla="*/ 869577 h 3388660"/>
              <a:gd name="connsiteX4" fmla="*/ 995082 w 1434389"/>
              <a:gd name="connsiteY4" fmla="*/ 968189 h 3388660"/>
              <a:gd name="connsiteX5" fmla="*/ 1057835 w 1434389"/>
              <a:gd name="connsiteY5" fmla="*/ 1192306 h 3388660"/>
              <a:gd name="connsiteX6" fmla="*/ 1264023 w 1434389"/>
              <a:gd name="connsiteY6" fmla="*/ 1389530 h 3388660"/>
              <a:gd name="connsiteX7" fmla="*/ 1362635 w 1434389"/>
              <a:gd name="connsiteY7" fmla="*/ 1882589 h 3388660"/>
              <a:gd name="connsiteX8" fmla="*/ 1434353 w 1434389"/>
              <a:gd name="connsiteY8" fmla="*/ 2115671 h 3388660"/>
              <a:gd name="connsiteX9" fmla="*/ 1353670 w 1434389"/>
              <a:gd name="connsiteY9" fmla="*/ 2743200 h 3388660"/>
              <a:gd name="connsiteX10" fmla="*/ 1317811 w 1434389"/>
              <a:gd name="connsiteY10" fmla="*/ 3119718 h 3388660"/>
              <a:gd name="connsiteX11" fmla="*/ 1048870 w 1434389"/>
              <a:gd name="connsiteY11" fmla="*/ 3388660 h 338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4389" h="3388660">
                <a:moveTo>
                  <a:pt x="0" y="0"/>
                </a:moveTo>
                <a:cubicBezTo>
                  <a:pt x="77694" y="141941"/>
                  <a:pt x="155388" y="283883"/>
                  <a:pt x="259976" y="385483"/>
                </a:cubicBezTo>
                <a:cubicBezTo>
                  <a:pt x="364564" y="487083"/>
                  <a:pt x="533400" y="528918"/>
                  <a:pt x="627529" y="609600"/>
                </a:cubicBezTo>
                <a:cubicBezTo>
                  <a:pt x="721658" y="690282"/>
                  <a:pt x="763494" y="809812"/>
                  <a:pt x="824753" y="869577"/>
                </a:cubicBezTo>
                <a:cubicBezTo>
                  <a:pt x="886012" y="929342"/>
                  <a:pt x="956235" y="914401"/>
                  <a:pt x="995082" y="968189"/>
                </a:cubicBezTo>
                <a:cubicBezTo>
                  <a:pt x="1033929" y="1021977"/>
                  <a:pt x="1013012" y="1122083"/>
                  <a:pt x="1057835" y="1192306"/>
                </a:cubicBezTo>
                <a:cubicBezTo>
                  <a:pt x="1102659" y="1262530"/>
                  <a:pt x="1213223" y="1274483"/>
                  <a:pt x="1264023" y="1389530"/>
                </a:cubicBezTo>
                <a:cubicBezTo>
                  <a:pt x="1314823" y="1504577"/>
                  <a:pt x="1334247" y="1761566"/>
                  <a:pt x="1362635" y="1882589"/>
                </a:cubicBezTo>
                <a:cubicBezTo>
                  <a:pt x="1391023" y="2003612"/>
                  <a:pt x="1435847" y="1972236"/>
                  <a:pt x="1434353" y="2115671"/>
                </a:cubicBezTo>
                <a:cubicBezTo>
                  <a:pt x="1432859" y="2259106"/>
                  <a:pt x="1373094" y="2575859"/>
                  <a:pt x="1353670" y="2743200"/>
                </a:cubicBezTo>
                <a:cubicBezTo>
                  <a:pt x="1334246" y="2910541"/>
                  <a:pt x="1368611" y="3012141"/>
                  <a:pt x="1317811" y="3119718"/>
                </a:cubicBezTo>
                <a:cubicBezTo>
                  <a:pt x="1267011" y="3227295"/>
                  <a:pt x="1048870" y="3388660"/>
                  <a:pt x="1048870" y="3388660"/>
                </a:cubicBezTo>
              </a:path>
            </a:pathLst>
          </a:custGeom>
          <a:noFill/>
          <a:ln w="63500">
            <a:solidFill>
              <a:srgbClr val="D3A047"/>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0" name="Oval 19"/>
          <p:cNvSpPr/>
          <p:nvPr userDrawn="1"/>
        </p:nvSpPr>
        <p:spPr>
          <a:xfrm>
            <a:off x="7206156" y="5090160"/>
            <a:ext cx="137160" cy="182880"/>
          </a:xfrm>
          <a:prstGeom prst="ellipse">
            <a:avLst/>
          </a:prstGeom>
          <a:solidFill>
            <a:srgbClr val="9E2431"/>
          </a:solidFill>
          <a:ln>
            <a:solidFill>
              <a:schemeClr val="bg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00" dirty="0">
              <a:solidFill>
                <a:schemeClr val="bg1"/>
              </a:solidFill>
            </a:endParaRPr>
          </a:p>
        </p:txBody>
      </p:sp>
      <p:sp>
        <p:nvSpPr>
          <p:cNvPr id="21" name="Pentagon 20"/>
          <p:cNvSpPr/>
          <p:nvPr userDrawn="1"/>
        </p:nvSpPr>
        <p:spPr>
          <a:xfrm flipH="1">
            <a:off x="6784249" y="1394011"/>
            <a:ext cx="691661" cy="242048"/>
          </a:xfrm>
          <a:prstGeom prst="homePlate">
            <a:avLst/>
          </a:prstGeom>
          <a:solidFill>
            <a:srgbClr val="9E2431"/>
          </a:solidFill>
          <a:ln>
            <a:noFill/>
          </a:ln>
          <a:effectLst>
            <a:outerShdw blurRad="76200" dist="12700" dir="2700000" sy="-23000" kx="-800400" algn="b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100" b="1" dirty="0">
                <a:solidFill>
                  <a:schemeClr val="bg1"/>
                </a:solidFill>
                <a:latin typeface="Segoe UI Semilight" panose="020B0402040204020203" pitchFamily="34" charset="0"/>
                <a:cs typeface="Segoe UI Semilight" panose="020B0402040204020203" pitchFamily="34" charset="0"/>
              </a:rPr>
              <a:t>Andimeshk</a:t>
            </a:r>
          </a:p>
        </p:txBody>
      </p:sp>
      <p:sp>
        <p:nvSpPr>
          <p:cNvPr id="22" name="Freeform 21"/>
          <p:cNvSpPr/>
          <p:nvPr userDrawn="1"/>
        </p:nvSpPr>
        <p:spPr>
          <a:xfrm>
            <a:off x="6470500" y="806824"/>
            <a:ext cx="251892" cy="690282"/>
          </a:xfrm>
          <a:custGeom>
            <a:avLst/>
            <a:gdLst>
              <a:gd name="connsiteX0" fmla="*/ 335856 w 335856"/>
              <a:gd name="connsiteY0" fmla="*/ 690282 h 690282"/>
              <a:gd name="connsiteX1" fmla="*/ 201386 w 335856"/>
              <a:gd name="connsiteY1" fmla="*/ 528917 h 690282"/>
              <a:gd name="connsiteX2" fmla="*/ 111739 w 335856"/>
              <a:gd name="connsiteY2" fmla="*/ 322729 h 690282"/>
              <a:gd name="connsiteX3" fmla="*/ 22092 w 335856"/>
              <a:gd name="connsiteY3" fmla="*/ 107576 h 690282"/>
              <a:gd name="connsiteX4" fmla="*/ 4162 w 335856"/>
              <a:gd name="connsiteY4" fmla="*/ 0 h 690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856" h="690282">
                <a:moveTo>
                  <a:pt x="335856" y="690282"/>
                </a:moveTo>
                <a:cubicBezTo>
                  <a:pt x="287297" y="640229"/>
                  <a:pt x="238739" y="590176"/>
                  <a:pt x="201386" y="528917"/>
                </a:cubicBezTo>
                <a:cubicBezTo>
                  <a:pt x="164033" y="467658"/>
                  <a:pt x="141621" y="392952"/>
                  <a:pt x="111739" y="322729"/>
                </a:cubicBezTo>
                <a:cubicBezTo>
                  <a:pt x="81857" y="252506"/>
                  <a:pt x="40021" y="161364"/>
                  <a:pt x="22092" y="107576"/>
                </a:cubicBezTo>
                <a:cubicBezTo>
                  <a:pt x="4163" y="53788"/>
                  <a:pt x="-6297" y="52294"/>
                  <a:pt x="4162" y="0"/>
                </a:cubicBezTo>
              </a:path>
            </a:pathLst>
          </a:custGeom>
          <a:noFill/>
          <a:ln w="63500">
            <a:solidFill>
              <a:srgbClr val="25273C"/>
            </a:solidFill>
            <a:tailEnd type="triangle" w="med" len="sm"/>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3" name="Freeform 22"/>
          <p:cNvSpPr/>
          <p:nvPr userDrawn="1"/>
        </p:nvSpPr>
        <p:spPr>
          <a:xfrm>
            <a:off x="7515769" y="4867835"/>
            <a:ext cx="423582" cy="1317812"/>
          </a:xfrm>
          <a:custGeom>
            <a:avLst/>
            <a:gdLst>
              <a:gd name="connsiteX0" fmla="*/ 564776 w 564776"/>
              <a:gd name="connsiteY0" fmla="*/ 1317812 h 1317812"/>
              <a:gd name="connsiteX1" fmla="*/ 385482 w 564776"/>
              <a:gd name="connsiteY1" fmla="*/ 968189 h 1317812"/>
              <a:gd name="connsiteX2" fmla="*/ 206188 w 564776"/>
              <a:gd name="connsiteY2" fmla="*/ 654424 h 1317812"/>
              <a:gd name="connsiteX3" fmla="*/ 53788 w 564776"/>
              <a:gd name="connsiteY3" fmla="*/ 358589 h 1317812"/>
              <a:gd name="connsiteX4" fmla="*/ 62753 w 564776"/>
              <a:gd name="connsiteY4" fmla="*/ 116541 h 1317812"/>
              <a:gd name="connsiteX5" fmla="*/ 0 w 564776"/>
              <a:gd name="connsiteY5" fmla="*/ 0 h 131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776" h="1317812">
                <a:moveTo>
                  <a:pt x="564776" y="1317812"/>
                </a:moveTo>
                <a:cubicBezTo>
                  <a:pt x="503517" y="1198283"/>
                  <a:pt x="445247" y="1078754"/>
                  <a:pt x="385482" y="968189"/>
                </a:cubicBezTo>
                <a:cubicBezTo>
                  <a:pt x="325717" y="857624"/>
                  <a:pt x="261470" y="756024"/>
                  <a:pt x="206188" y="654424"/>
                </a:cubicBezTo>
                <a:cubicBezTo>
                  <a:pt x="150906" y="552824"/>
                  <a:pt x="77694" y="448236"/>
                  <a:pt x="53788" y="358589"/>
                </a:cubicBezTo>
                <a:cubicBezTo>
                  <a:pt x="29882" y="268942"/>
                  <a:pt x="71718" y="176306"/>
                  <a:pt x="62753" y="116541"/>
                </a:cubicBezTo>
                <a:cubicBezTo>
                  <a:pt x="53788" y="56776"/>
                  <a:pt x="10459" y="17929"/>
                  <a:pt x="0" y="0"/>
                </a:cubicBezTo>
              </a:path>
            </a:pathLst>
          </a:custGeom>
          <a:noFill/>
          <a:ln w="63500">
            <a:solidFill>
              <a:srgbClr val="25273C"/>
            </a:solidFill>
            <a:headEnd type="triangle" w="med" len="sm"/>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4" name="Pentagon 23"/>
          <p:cNvSpPr/>
          <p:nvPr userDrawn="1"/>
        </p:nvSpPr>
        <p:spPr>
          <a:xfrm>
            <a:off x="6514495" y="5081195"/>
            <a:ext cx="691661" cy="242048"/>
          </a:xfrm>
          <a:prstGeom prst="homePlate">
            <a:avLst/>
          </a:prstGeom>
          <a:solidFill>
            <a:srgbClr val="9E2431"/>
          </a:solidFill>
          <a:ln>
            <a:noFill/>
          </a:ln>
          <a:effectLst>
            <a:outerShdw blurRad="76200" dist="12700" dir="2700000" sy="-23000" kx="-800400" algn="b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100" b="1" dirty="0">
                <a:solidFill>
                  <a:schemeClr val="bg1"/>
                </a:solidFill>
                <a:latin typeface="Segoe UI Semilight" panose="020B0402040204020203" pitchFamily="34" charset="0"/>
                <a:cs typeface="Segoe UI Semilight" panose="020B0402040204020203" pitchFamily="34" charset="0"/>
              </a:rPr>
              <a:t>Ahvaz</a:t>
            </a:r>
          </a:p>
        </p:txBody>
      </p:sp>
      <p:sp>
        <p:nvSpPr>
          <p:cNvPr id="25" name="Freeform 24"/>
          <p:cNvSpPr/>
          <p:nvPr userDrawn="1"/>
        </p:nvSpPr>
        <p:spPr>
          <a:xfrm>
            <a:off x="6729116" y="1568825"/>
            <a:ext cx="786653" cy="3316941"/>
          </a:xfrm>
          <a:custGeom>
            <a:avLst/>
            <a:gdLst>
              <a:gd name="connsiteX0" fmla="*/ 0 w 1048871"/>
              <a:gd name="connsiteY0" fmla="*/ 0 h 3316941"/>
              <a:gd name="connsiteX1" fmla="*/ 125506 w 1048871"/>
              <a:gd name="connsiteY1" fmla="*/ 537882 h 3316941"/>
              <a:gd name="connsiteX2" fmla="*/ 457200 w 1048871"/>
              <a:gd name="connsiteY2" fmla="*/ 1111623 h 3316941"/>
              <a:gd name="connsiteX3" fmla="*/ 753035 w 1048871"/>
              <a:gd name="connsiteY3" fmla="*/ 1550894 h 3316941"/>
              <a:gd name="connsiteX4" fmla="*/ 941294 w 1048871"/>
              <a:gd name="connsiteY4" fmla="*/ 2375647 h 3316941"/>
              <a:gd name="connsiteX5" fmla="*/ 1048871 w 1048871"/>
              <a:gd name="connsiteY5" fmla="*/ 3316941 h 3316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8871" h="3316941">
                <a:moveTo>
                  <a:pt x="0" y="0"/>
                </a:moveTo>
                <a:cubicBezTo>
                  <a:pt x="24653" y="176306"/>
                  <a:pt x="49306" y="352612"/>
                  <a:pt x="125506" y="537882"/>
                </a:cubicBezTo>
                <a:cubicBezTo>
                  <a:pt x="201706" y="723152"/>
                  <a:pt x="352612" y="942788"/>
                  <a:pt x="457200" y="1111623"/>
                </a:cubicBezTo>
                <a:cubicBezTo>
                  <a:pt x="561788" y="1280458"/>
                  <a:pt x="672353" y="1340223"/>
                  <a:pt x="753035" y="1550894"/>
                </a:cubicBezTo>
                <a:cubicBezTo>
                  <a:pt x="833717" y="1761565"/>
                  <a:pt x="891988" y="2081306"/>
                  <a:pt x="941294" y="2375647"/>
                </a:cubicBezTo>
                <a:cubicBezTo>
                  <a:pt x="990600" y="2669988"/>
                  <a:pt x="1033930" y="3155576"/>
                  <a:pt x="1048871" y="3316941"/>
                </a:cubicBezTo>
              </a:path>
            </a:pathLst>
          </a:custGeom>
          <a:noFill/>
          <a:ln w="63500">
            <a:solidFill>
              <a:srgbClr val="25273C"/>
            </a:solidFill>
            <a:prstDash val="sysDash"/>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6" name="Oval 25"/>
          <p:cNvSpPr/>
          <p:nvPr userDrawn="1"/>
        </p:nvSpPr>
        <p:spPr>
          <a:xfrm>
            <a:off x="6647089" y="1423595"/>
            <a:ext cx="137160" cy="182880"/>
          </a:xfrm>
          <a:prstGeom prst="ellipse">
            <a:avLst/>
          </a:prstGeom>
          <a:solidFill>
            <a:srgbClr val="9E2431"/>
          </a:solidFill>
          <a:ln>
            <a:solidFill>
              <a:schemeClr val="bg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000" dirty="0">
              <a:solidFill>
                <a:schemeClr val="bg1"/>
              </a:solidFill>
            </a:endParaRPr>
          </a:p>
        </p:txBody>
      </p:sp>
      <p:sp>
        <p:nvSpPr>
          <p:cNvPr id="27" name="Oval 26"/>
          <p:cNvSpPr/>
          <p:nvPr userDrawn="1"/>
        </p:nvSpPr>
        <p:spPr>
          <a:xfrm>
            <a:off x="7059050" y="2816359"/>
            <a:ext cx="416859" cy="555812"/>
          </a:xfrm>
          <a:prstGeom prst="ellipse">
            <a:avLst/>
          </a:prstGeom>
          <a:solidFill>
            <a:srgbClr val="059397"/>
          </a:solidFill>
          <a:ln>
            <a:solidFill>
              <a:schemeClr val="bg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b="1" dirty="0">
                <a:solidFill>
                  <a:schemeClr val="bg1"/>
                </a:solidFill>
                <a:latin typeface="Segoe UI Semilight" panose="020B0402040204020203" pitchFamily="34" charset="0"/>
                <a:cs typeface="Segoe UI Semilight" panose="020B0402040204020203" pitchFamily="34" charset="0"/>
              </a:rPr>
              <a:t>130 km</a:t>
            </a:r>
          </a:p>
        </p:txBody>
      </p:sp>
      <p:pic>
        <p:nvPicPr>
          <p:cNvPr id="28" name="Picture 2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639723" y="6085890"/>
            <a:ext cx="228600" cy="304800"/>
          </a:xfrm>
          <a:prstGeom prst="rect">
            <a:avLst/>
          </a:prstGeom>
          <a:effectLst>
            <a:outerShdw blurRad="63500" sx="102000" sy="102000" algn="ctr" rotWithShape="0">
              <a:prstClr val="black">
                <a:alpha val="40000"/>
              </a:prstClr>
            </a:outerShdw>
          </a:effectLst>
        </p:spPr>
      </p:pic>
      <p:sp>
        <p:nvSpPr>
          <p:cNvPr id="29" name="Pentagon 28"/>
          <p:cNvSpPr/>
          <p:nvPr userDrawn="1"/>
        </p:nvSpPr>
        <p:spPr>
          <a:xfrm flipH="1">
            <a:off x="6545803" y="667872"/>
            <a:ext cx="797513" cy="242048"/>
          </a:xfrm>
          <a:prstGeom prst="homePlate">
            <a:avLst/>
          </a:prstGeom>
          <a:solidFill>
            <a:srgbClr val="25273C"/>
          </a:solidFill>
          <a:ln>
            <a:noFill/>
          </a:ln>
          <a:effectLst>
            <a:outerShdw blurRad="76200" dist="12700" dir="2700000" sy="-23000" kx="-800400" algn="b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100" b="1" dirty="0">
                <a:solidFill>
                  <a:schemeClr val="bg1"/>
                </a:solidFill>
                <a:latin typeface="Segoe UI Semilight" panose="020B0402040204020203" pitchFamily="34" charset="0"/>
                <a:cs typeface="Segoe UI Semilight" panose="020B0402040204020203" pitchFamily="34" charset="0"/>
              </a:rPr>
              <a:t>Khoramabad</a:t>
            </a:r>
          </a:p>
        </p:txBody>
      </p:sp>
      <p:sp>
        <p:nvSpPr>
          <p:cNvPr id="30" name="Pentagon 29"/>
          <p:cNvSpPr/>
          <p:nvPr userDrawn="1"/>
        </p:nvSpPr>
        <p:spPr>
          <a:xfrm>
            <a:off x="6318452" y="6099338"/>
            <a:ext cx="1321830" cy="242048"/>
          </a:xfrm>
          <a:prstGeom prst="homePlate">
            <a:avLst/>
          </a:prstGeom>
          <a:solidFill>
            <a:srgbClr val="25273C"/>
          </a:solidFill>
          <a:ln>
            <a:noFill/>
          </a:ln>
          <a:effectLst>
            <a:outerShdw blurRad="76200" dist="12700" dir="2700000" sy="-23000" kx="-800400" algn="b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100" b="1" dirty="0">
                <a:solidFill>
                  <a:schemeClr val="bg1"/>
                </a:solidFill>
                <a:latin typeface="Segoe UI Semilight" panose="020B0402040204020203" pitchFamily="34" charset="0"/>
                <a:cs typeface="Segoe UI Semilight" panose="020B0402040204020203" pitchFamily="34" charset="0"/>
              </a:rPr>
              <a:t>Imam Khomeini Seaport</a:t>
            </a:r>
          </a:p>
        </p:txBody>
      </p:sp>
    </p:spTree>
    <p:extLst>
      <p:ext uri="{BB962C8B-B14F-4D97-AF65-F5344CB8AC3E}">
        <p14:creationId xmlns:p14="http://schemas.microsoft.com/office/powerpoint/2010/main" val="354116915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ail">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tretch>
            <a:fillRect/>
          </a:stretch>
        </p:blipFill>
        <p:spPr>
          <a:xfrm>
            <a:off x="1434681" y="802511"/>
            <a:ext cx="4224599" cy="5272229"/>
          </a:xfrm>
          <a:prstGeom prst="rect">
            <a:avLst/>
          </a:prstGeom>
        </p:spPr>
      </p:pic>
    </p:spTree>
    <p:extLst>
      <p:ext uri="{BB962C8B-B14F-4D97-AF65-F5344CB8AC3E}">
        <p14:creationId xmlns:p14="http://schemas.microsoft.com/office/powerpoint/2010/main" val="32722795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rgbClr val="059397"/>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17882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Layout" Target="../slideLayouts/slideLayout10.xml"/><Relationship Id="rId7"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3" descr="header_bg.jpg"/>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0"/>
            <a:ext cx="9144000" cy="178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5955956" y="94945"/>
            <a:ext cx="2934831" cy="369332"/>
          </a:xfrm>
          <a:prstGeom prst="rect">
            <a:avLst/>
          </a:prstGeom>
        </p:spPr>
        <p:txBody>
          <a:bodyPr wrap="square" lIns="0" tIns="0" rIns="0" bIns="0">
            <a:spAutoFit/>
          </a:bodyPr>
          <a:lstStyle/>
          <a:p>
            <a:pPr algn="ctr" rtl="1">
              <a:lnSpc>
                <a:spcPct val="100000"/>
              </a:lnSpc>
            </a:pPr>
            <a:r>
              <a:rPr lang="fa-IR" sz="1200" b="1" kern="1200" baseline="0" dirty="0">
                <a:solidFill>
                  <a:schemeClr val="bg2">
                    <a:lumMod val="50000"/>
                  </a:schemeClr>
                </a:solidFill>
                <a:latin typeface="Segoe UI Light" panose="020B0502040204020203" pitchFamily="34" charset="0"/>
                <a:ea typeface="+mn-ea"/>
                <a:cs typeface="B Lotus" pitchFamily="2" charset="-78"/>
              </a:rPr>
              <a:t>دستورالعمل نحوه محاسبه مدت تمديد پيمان ناشي از تاخير </a:t>
            </a:r>
          </a:p>
          <a:p>
            <a:pPr algn="ctr" rtl="1">
              <a:lnSpc>
                <a:spcPct val="100000"/>
              </a:lnSpc>
            </a:pPr>
            <a:r>
              <a:rPr lang="fa-IR" sz="1200" b="1" kern="1200" baseline="0" dirty="0">
                <a:solidFill>
                  <a:schemeClr val="bg2">
                    <a:lumMod val="50000"/>
                  </a:schemeClr>
                </a:solidFill>
                <a:latin typeface="Segoe UI Light" panose="020B0502040204020203" pitchFamily="34" charset="0"/>
                <a:ea typeface="+mn-ea"/>
                <a:cs typeface="B Lotus" pitchFamily="2" charset="-78"/>
              </a:rPr>
              <a:t>در </a:t>
            </a:r>
            <a:r>
              <a:rPr lang="fa-IR" sz="1200" b="1" kern="1200" baseline="0" dirty="0" smtClean="0">
                <a:solidFill>
                  <a:schemeClr val="bg2">
                    <a:lumMod val="50000"/>
                  </a:schemeClr>
                </a:solidFill>
                <a:latin typeface="Segoe UI Light" panose="020B0502040204020203" pitchFamily="34" charset="0"/>
                <a:ea typeface="+mn-ea"/>
                <a:cs typeface="B Lotus" pitchFamily="2" charset="-78"/>
              </a:rPr>
              <a:t>پرداخت ها </a:t>
            </a:r>
            <a:r>
              <a:rPr lang="fa-IR" sz="1200" b="1" kern="1200" baseline="0" dirty="0">
                <a:solidFill>
                  <a:schemeClr val="bg2">
                    <a:lumMod val="50000"/>
                  </a:schemeClr>
                </a:solidFill>
                <a:latin typeface="Segoe UI Light" panose="020B0502040204020203" pitchFamily="34" charset="0"/>
                <a:ea typeface="+mn-ea"/>
                <a:cs typeface="B Lotus" pitchFamily="2" charset="-78"/>
              </a:rPr>
              <a:t>و جبران تأخير </a:t>
            </a:r>
            <a:r>
              <a:rPr lang="fa-IR" sz="1200" b="1" kern="1200" baseline="0" dirty="0" smtClean="0">
                <a:solidFill>
                  <a:schemeClr val="bg2">
                    <a:lumMod val="50000"/>
                  </a:schemeClr>
                </a:solidFill>
                <a:latin typeface="Segoe UI Light" panose="020B0502040204020203" pitchFamily="34" charset="0"/>
                <a:ea typeface="+mn-ea"/>
                <a:cs typeface="B Lotus" pitchFamily="2" charset="-78"/>
              </a:rPr>
              <a:t>ایفای </a:t>
            </a:r>
            <a:r>
              <a:rPr lang="fa-IR" sz="1200" b="1" kern="1200" baseline="0" dirty="0">
                <a:solidFill>
                  <a:schemeClr val="bg2">
                    <a:lumMod val="50000"/>
                  </a:schemeClr>
                </a:solidFill>
                <a:latin typeface="Segoe UI Light" panose="020B0502040204020203" pitchFamily="34" charset="0"/>
                <a:ea typeface="+mn-ea"/>
                <a:cs typeface="B Lotus" pitchFamily="2" charset="-78"/>
              </a:rPr>
              <a:t>تعهدات مالي كارفرما</a:t>
            </a:r>
            <a:endParaRPr lang="en-US" sz="1200" b="1" kern="1200" dirty="0">
              <a:solidFill>
                <a:schemeClr val="bg2">
                  <a:lumMod val="50000"/>
                </a:schemeClr>
              </a:solidFill>
              <a:latin typeface="Segoe UI Light" panose="020B0502040204020203" pitchFamily="34" charset="0"/>
              <a:ea typeface="+mn-ea"/>
              <a:cs typeface="B Lotus" pitchFamily="2" charset="-78"/>
            </a:endParaRPr>
          </a:p>
        </p:txBody>
      </p:sp>
      <p:cxnSp>
        <p:nvCxnSpPr>
          <p:cNvPr id="16" name="Straight Connector 15"/>
          <p:cNvCxnSpPr/>
          <p:nvPr userDrawn="1"/>
        </p:nvCxnSpPr>
        <p:spPr>
          <a:xfrm flipV="1">
            <a:off x="5897882" y="2"/>
            <a:ext cx="1" cy="552448"/>
          </a:xfrm>
          <a:prstGeom prst="line">
            <a:avLst/>
          </a:prstGeom>
          <a:ln>
            <a:solidFill>
              <a:srgbClr val="059397"/>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flipV="1">
            <a:off x="8947937" y="2"/>
            <a:ext cx="1" cy="552448"/>
          </a:xfrm>
          <a:prstGeom prst="line">
            <a:avLst/>
          </a:prstGeom>
          <a:ln>
            <a:solidFill>
              <a:srgbClr val="05939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8668466"/>
      </p:ext>
    </p:extLst>
  </p:cSld>
  <p:clrMap bg1="lt1" tx1="dk1" bg2="lt2" tx2="dk2" accent1="accent1" accent2="accent2" accent3="accent3" accent4="accent4" accent5="accent5" accent6="accent6" hlink="hlink" folHlink="folHlink"/>
  <p:sldLayoutIdLst>
    <p:sldLayoutId id="2147484330" r:id="rId1"/>
    <p:sldLayoutId id="2147484331" r:id="rId2"/>
    <p:sldLayoutId id="2147484332" r:id="rId3"/>
    <p:sldLayoutId id="2147484338" r:id="rId4"/>
    <p:sldLayoutId id="2147484339" r:id="rId5"/>
    <p:sldLayoutId id="2147484349" r:id="rId6"/>
    <p:sldLayoutId id="2147484340" r:id="rId7"/>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tangle 11"/>
          <p:cNvSpPr/>
          <p:nvPr userDrawn="1"/>
        </p:nvSpPr>
        <p:spPr>
          <a:xfrm>
            <a:off x="2600481" y="260771"/>
            <a:ext cx="3811941" cy="138499"/>
          </a:xfrm>
          <a:prstGeom prst="rect">
            <a:avLst/>
          </a:prstGeom>
        </p:spPr>
        <p:txBody>
          <a:bodyPr wrap="none" lIns="0" tIns="0" rIns="0" bIns="0">
            <a:spAutoFit/>
          </a:bodyPr>
          <a:lstStyle/>
          <a:p>
            <a:pPr algn="l"/>
            <a:r>
              <a:rPr lang="en-US" sz="900" b="0" kern="1200" dirty="0">
                <a:solidFill>
                  <a:schemeClr val="bg2">
                    <a:lumMod val="50000"/>
                  </a:schemeClr>
                </a:solidFill>
                <a:latin typeface="Segoe UI Light" panose="020B0502040204020203" pitchFamily="34" charset="0"/>
                <a:ea typeface="+mn-ea"/>
                <a:cs typeface="Segoe UI Light" panose="020B0502040204020203" pitchFamily="34" charset="0"/>
              </a:rPr>
              <a:t>IRAN Transportation &amp; Urban Development Summit</a:t>
            </a:r>
            <a:r>
              <a:rPr lang="en-US" sz="900" b="0" kern="1200" baseline="0" dirty="0">
                <a:solidFill>
                  <a:schemeClr val="bg2">
                    <a:lumMod val="50000"/>
                  </a:schemeClr>
                </a:solidFill>
                <a:latin typeface="Segoe UI Light" panose="020B0502040204020203" pitchFamily="34" charset="0"/>
                <a:ea typeface="+mn-ea"/>
                <a:cs typeface="Segoe UI Light" panose="020B0502040204020203" pitchFamily="34" charset="0"/>
              </a:rPr>
              <a:t> : </a:t>
            </a:r>
            <a:r>
              <a:rPr lang="en-US" sz="900" b="0" kern="1200" dirty="0">
                <a:solidFill>
                  <a:schemeClr val="bg2">
                    <a:lumMod val="50000"/>
                  </a:schemeClr>
                </a:solidFill>
                <a:latin typeface="Segoe UI Light" panose="020B0502040204020203" pitchFamily="34" charset="0"/>
                <a:ea typeface="+mn-ea"/>
                <a:cs typeface="Segoe UI Light" panose="020B0502040204020203" pitchFamily="34" charset="0"/>
              </a:rPr>
              <a:t>Investment Opportunities</a:t>
            </a:r>
          </a:p>
        </p:txBody>
      </p:sp>
      <p:cxnSp>
        <p:nvCxnSpPr>
          <p:cNvPr id="14" name="Straight Connector 13"/>
          <p:cNvCxnSpPr/>
          <p:nvPr userDrawn="1"/>
        </p:nvCxnSpPr>
        <p:spPr>
          <a:xfrm flipH="1" flipV="1">
            <a:off x="2560531" y="1"/>
            <a:ext cx="1" cy="405263"/>
          </a:xfrm>
          <a:prstGeom prst="line">
            <a:avLst/>
          </a:prstGeom>
          <a:ln>
            <a:solidFill>
              <a:srgbClr val="059397"/>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a:xfrm flipH="1" flipV="1">
            <a:off x="228600" y="1"/>
            <a:ext cx="1" cy="405263"/>
          </a:xfrm>
          <a:prstGeom prst="line">
            <a:avLst/>
          </a:prstGeom>
          <a:ln>
            <a:solidFill>
              <a:srgbClr val="059397"/>
            </a:solidFill>
          </a:ln>
        </p:spPr>
        <p:style>
          <a:lnRef idx="1">
            <a:schemeClr val="accent1"/>
          </a:lnRef>
          <a:fillRef idx="0">
            <a:schemeClr val="accent1"/>
          </a:fillRef>
          <a:effectRef idx="0">
            <a:schemeClr val="accent1"/>
          </a:effectRef>
          <a:fontRef idx="minor">
            <a:schemeClr val="tx1"/>
          </a:fontRef>
        </p:style>
      </p:cxnSp>
      <p:pic>
        <p:nvPicPr>
          <p:cNvPr id="18" name="Picture 17"/>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116297" y="187212"/>
            <a:ext cx="722438" cy="256054"/>
          </a:xfrm>
          <a:prstGeom prst="rect">
            <a:avLst/>
          </a:prstGeom>
        </p:spPr>
      </p:pic>
    </p:spTree>
    <p:extLst>
      <p:ext uri="{BB962C8B-B14F-4D97-AF65-F5344CB8AC3E}">
        <p14:creationId xmlns:p14="http://schemas.microsoft.com/office/powerpoint/2010/main" val="2875827793"/>
      </p:ext>
    </p:extLst>
  </p:cSld>
  <p:clrMap bg1="lt1" tx1="dk1" bg2="lt2" tx2="dk2" accent1="accent1" accent2="accent2" accent3="accent3" accent4="accent4" accent5="accent5" accent6="accent6" hlink="hlink" folHlink="folHlink"/>
  <p:sldLayoutIdLst>
    <p:sldLayoutId id="2147484342" r:id="rId1"/>
    <p:sldLayoutId id="2147484343" r:id="rId2"/>
    <p:sldLayoutId id="2147484344" r:id="rId3"/>
    <p:sldLayoutId id="2147484345" r:id="rId4"/>
    <p:sldLayoutId id="2147484346" r:id="rId5"/>
    <p:sldLayoutId id="2147484347" r:id="rId6"/>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3890444"/>
      </p:ext>
    </p:extLst>
  </p:cSld>
  <p:clrMap bg1="lt1" tx1="dk1" bg2="lt2" tx2="dk2" accent1="accent1" accent2="accent2" accent3="accent3" accent4="accent4" accent5="accent5" accent6="accent6" hlink="hlink" folHlink="folHlink"/>
  <p:sldLayoutIdLst>
    <p:sldLayoutId id="2147484334" r:id="rId1"/>
    <p:sldLayoutId id="2147484335" r:id="rId2"/>
    <p:sldLayoutId id="2147484336" r:id="rId3"/>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image" Target="../media/image14.emf"/><Relationship Id="rId4" Type="http://schemas.openxmlformats.org/officeDocument/2006/relationships/image" Target="../media/image13.emf"/></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image" Target="../media/image18.emf"/><Relationship Id="rId4" Type="http://schemas.openxmlformats.org/officeDocument/2006/relationships/image" Target="../media/image17.emf"/></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59397"/>
        </a:solidFill>
        <a:effectLst/>
      </p:bgPr>
    </p:bg>
    <p:spTree>
      <p:nvGrpSpPr>
        <p:cNvPr id="1" name=""/>
        <p:cNvGrpSpPr/>
        <p:nvPr/>
      </p:nvGrpSpPr>
      <p:grpSpPr>
        <a:xfrm>
          <a:off x="0" y="0"/>
          <a:ext cx="0" cy="0"/>
          <a:chOff x="0" y="0"/>
          <a:chExt cx="0" cy="0"/>
        </a:xfrm>
      </p:grpSpPr>
      <p:sp>
        <p:nvSpPr>
          <p:cNvPr id="4" name="Rectangle 3"/>
          <p:cNvSpPr/>
          <p:nvPr/>
        </p:nvSpPr>
        <p:spPr>
          <a:xfrm>
            <a:off x="833377" y="1535590"/>
            <a:ext cx="7581418" cy="3495007"/>
          </a:xfrm>
          <a:prstGeom prst="rect">
            <a:avLst/>
          </a:prstGeom>
          <a:effectLst/>
        </p:spPr>
        <p:txBody>
          <a:bodyPr wrap="square" lIns="77925" tIns="38963" rIns="77925" bIns="38963" anchor="ctr">
            <a:spAutoFit/>
          </a:bodyPr>
          <a:lstStyle/>
          <a:p>
            <a:pPr algn="ctr" defTabSz="779252" rtl="1"/>
            <a:r>
              <a:rPr lang="fa-IR" sz="4800" dirty="0" smtClean="0">
                <a:solidFill>
                  <a:schemeClr val="bg1"/>
                </a:solidFill>
                <a:latin typeface="IranNastaliq" panose="02020505000000020003" pitchFamily="18" charset="0"/>
                <a:cs typeface="IranNastaliq" panose="02020505000000020003" pitchFamily="18" charset="0"/>
              </a:rPr>
              <a:t>پیش نویس دستورالعمل</a:t>
            </a:r>
            <a:r>
              <a:rPr lang="fa-IR" sz="4800" dirty="0" smtClean="0">
                <a:solidFill>
                  <a:schemeClr val="bg1"/>
                </a:solidFill>
                <a:latin typeface="Segoe UI Semilight" panose="020B0402040204020203" pitchFamily="34" charset="0"/>
                <a:cs typeface="B Lotus" pitchFamily="2" charset="-78"/>
              </a:rPr>
              <a:t>: </a:t>
            </a:r>
          </a:p>
          <a:p>
            <a:pPr algn="ctr" defTabSz="779252" rtl="1"/>
            <a:endParaRPr lang="fa-IR" dirty="0" smtClean="0">
              <a:solidFill>
                <a:schemeClr val="bg1"/>
              </a:solidFill>
              <a:latin typeface="Segoe UI Semilight" panose="020B0402040204020203" pitchFamily="34" charset="0"/>
              <a:cs typeface="B Lotus" pitchFamily="2" charset="-78"/>
            </a:endParaRPr>
          </a:p>
          <a:p>
            <a:pPr algn="ctr" defTabSz="779252" rtl="1"/>
            <a:r>
              <a:rPr lang="fa-IR" sz="5000" b="1" dirty="0" smtClean="0">
                <a:solidFill>
                  <a:schemeClr val="bg1"/>
                </a:solidFill>
                <a:latin typeface="Segoe UI Semilight" panose="020B0402040204020203" pitchFamily="34" charset="0"/>
                <a:cs typeface="B Lotus" pitchFamily="2" charset="-78"/>
              </a:rPr>
              <a:t>نحوه </a:t>
            </a:r>
            <a:r>
              <a:rPr lang="fa-IR" sz="5000" b="1" dirty="0">
                <a:solidFill>
                  <a:schemeClr val="bg1"/>
                </a:solidFill>
                <a:latin typeface="Segoe UI Semilight" panose="020B0402040204020203" pitchFamily="34" charset="0"/>
                <a:cs typeface="B Lotus" pitchFamily="2" charset="-78"/>
              </a:rPr>
              <a:t>محاسبه مدت تمديد پيمان ناشي از تاخير در </a:t>
            </a:r>
            <a:r>
              <a:rPr lang="fa-IR" sz="5000" b="1" dirty="0" smtClean="0">
                <a:solidFill>
                  <a:schemeClr val="bg1"/>
                </a:solidFill>
                <a:latin typeface="Segoe UI Semilight" panose="020B0402040204020203" pitchFamily="34" charset="0"/>
                <a:cs typeface="B Lotus" pitchFamily="2" charset="-78"/>
              </a:rPr>
              <a:t>پرداختها </a:t>
            </a:r>
            <a:r>
              <a:rPr lang="fa-IR" sz="5000" b="1" dirty="0">
                <a:solidFill>
                  <a:schemeClr val="bg1"/>
                </a:solidFill>
                <a:latin typeface="Segoe UI Semilight" panose="020B0402040204020203" pitchFamily="34" charset="0"/>
                <a:cs typeface="B Lotus" pitchFamily="2" charset="-78"/>
              </a:rPr>
              <a:t>و جبران تأخير </a:t>
            </a:r>
            <a:r>
              <a:rPr lang="fa-IR" sz="5000" b="1" dirty="0" smtClean="0">
                <a:solidFill>
                  <a:schemeClr val="bg1"/>
                </a:solidFill>
                <a:latin typeface="Segoe UI Semilight" panose="020B0402040204020203" pitchFamily="34" charset="0"/>
                <a:cs typeface="B Lotus" pitchFamily="2" charset="-78"/>
              </a:rPr>
              <a:t>ایفای </a:t>
            </a:r>
            <a:r>
              <a:rPr lang="fa-IR" sz="5000" b="1" dirty="0">
                <a:solidFill>
                  <a:schemeClr val="bg1"/>
                </a:solidFill>
                <a:latin typeface="Segoe UI Semilight" panose="020B0402040204020203" pitchFamily="34" charset="0"/>
                <a:cs typeface="B Lotus" pitchFamily="2" charset="-78"/>
              </a:rPr>
              <a:t>تعهدات مالي كارفرما</a:t>
            </a:r>
            <a:endParaRPr lang="en-US" sz="5000" b="1" dirty="0">
              <a:solidFill>
                <a:schemeClr val="bg1"/>
              </a:solidFill>
              <a:latin typeface="Segoe UI Semilight" panose="020B0402040204020203" pitchFamily="34" charset="0"/>
              <a:cs typeface="B Lotus" pitchFamily="2" charset="-78"/>
            </a:endParaRPr>
          </a:p>
        </p:txBody>
      </p:sp>
    </p:spTree>
    <p:extLst>
      <p:ext uri="{BB962C8B-B14F-4D97-AF65-F5344CB8AC3E}">
        <p14:creationId xmlns:p14="http://schemas.microsoft.com/office/powerpoint/2010/main" val="4062465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4"/>
          <p:cNvSpPr>
            <a:spLocks noChangeArrowheads="1"/>
          </p:cNvSpPr>
          <p:nvPr/>
        </p:nvSpPr>
        <p:spPr bwMode="auto">
          <a:xfrm>
            <a:off x="0" y="6862582"/>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20" name="Rectangle 19">
            <a:extLst>
              <a:ext uri="{FF2B5EF4-FFF2-40B4-BE49-F238E27FC236}">
                <a16:creationId xmlns:a16="http://schemas.microsoft.com/office/drawing/2014/main" id="{A4C32733-9426-4B6C-9495-D8C2C4D6CE8D}"/>
              </a:ext>
            </a:extLst>
          </p:cNvPr>
          <p:cNvSpPr/>
          <p:nvPr/>
        </p:nvSpPr>
        <p:spPr>
          <a:xfrm>
            <a:off x="731520" y="146526"/>
            <a:ext cx="4983663" cy="430887"/>
          </a:xfrm>
          <a:prstGeom prst="rect">
            <a:avLst/>
          </a:prstGeom>
        </p:spPr>
        <p:txBody>
          <a:bodyPr wrap="square" lIns="0" tIns="0" rIns="0" bIns="0">
            <a:spAutoFit/>
          </a:bodyPr>
          <a:lstStyle/>
          <a:p>
            <a:pPr algn="r" rtl="1"/>
            <a:r>
              <a:rPr lang="fa-IR" sz="2800" b="1" dirty="0">
                <a:solidFill>
                  <a:srgbClr val="059397"/>
                </a:solidFill>
                <a:latin typeface="Segoe UI Light" panose="020B0502040204020203" pitchFamily="34" charset="0"/>
                <a:cs typeface="B Lotus" panose="00000400000000000000" pitchFamily="2" charset="-78"/>
              </a:rPr>
              <a:t>مدل مفهومی </a:t>
            </a:r>
            <a:r>
              <a:rPr lang="fa-IR" b="1" dirty="0">
                <a:solidFill>
                  <a:srgbClr val="059397"/>
                </a:solidFill>
                <a:latin typeface="Segoe UI Light" panose="020B0502040204020203" pitchFamily="34" charset="0"/>
                <a:cs typeface="B Lotus" panose="00000400000000000000" pitchFamily="2" charset="-78"/>
              </a:rPr>
              <a:t>(بر اساس سطح زیر منحنی جریان نقدی پروژه)</a:t>
            </a:r>
            <a:endParaRPr lang="fa-IR" sz="2800" b="1" dirty="0">
              <a:solidFill>
                <a:srgbClr val="059397"/>
              </a:solidFill>
              <a:latin typeface="Segoe UI Light" panose="020B0502040204020203" pitchFamily="34" charset="0"/>
              <a:cs typeface="B Lotus" panose="00000400000000000000" pitchFamily="2" charset="-78"/>
            </a:endParaRPr>
          </a:p>
        </p:txBody>
      </p:sp>
      <p:sp>
        <p:nvSpPr>
          <p:cNvPr id="11" name="Freeform: Shape 10">
            <a:extLst>
              <a:ext uri="{FF2B5EF4-FFF2-40B4-BE49-F238E27FC236}">
                <a16:creationId xmlns:a16="http://schemas.microsoft.com/office/drawing/2014/main" id="{CC72E314-D3A0-4A42-AA39-71C9FAD50133}"/>
              </a:ext>
            </a:extLst>
          </p:cNvPr>
          <p:cNvSpPr/>
          <p:nvPr/>
        </p:nvSpPr>
        <p:spPr>
          <a:xfrm>
            <a:off x="1075960" y="3552502"/>
            <a:ext cx="4844262" cy="2475582"/>
          </a:xfrm>
          <a:custGeom>
            <a:avLst/>
            <a:gdLst>
              <a:gd name="connsiteX0" fmla="*/ 0 w 2832410"/>
              <a:gd name="connsiteY0" fmla="*/ 1471961 h 1471961"/>
              <a:gd name="connsiteX1" fmla="*/ 301083 w 2832410"/>
              <a:gd name="connsiteY1" fmla="*/ 1037063 h 1471961"/>
              <a:gd name="connsiteX2" fmla="*/ 1449659 w 2832410"/>
              <a:gd name="connsiteY2" fmla="*/ 758283 h 1471961"/>
              <a:gd name="connsiteX3" fmla="*/ 2096429 w 2832410"/>
              <a:gd name="connsiteY3" fmla="*/ 189571 h 1471961"/>
              <a:gd name="connsiteX4" fmla="*/ 2832410 w 2832410"/>
              <a:gd name="connsiteY4" fmla="*/ 0 h 1471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2410" h="1471961">
                <a:moveTo>
                  <a:pt x="0" y="1471961"/>
                </a:moveTo>
                <a:cubicBezTo>
                  <a:pt x="29736" y="1313985"/>
                  <a:pt x="59473" y="1156009"/>
                  <a:pt x="301083" y="1037063"/>
                </a:cubicBezTo>
                <a:cubicBezTo>
                  <a:pt x="542693" y="918117"/>
                  <a:pt x="1150435" y="899532"/>
                  <a:pt x="1449659" y="758283"/>
                </a:cubicBezTo>
                <a:cubicBezTo>
                  <a:pt x="1748883" y="617034"/>
                  <a:pt x="1865971" y="315951"/>
                  <a:pt x="2096429" y="189571"/>
                </a:cubicBezTo>
                <a:cubicBezTo>
                  <a:pt x="2326887" y="63191"/>
                  <a:pt x="2707888" y="85493"/>
                  <a:pt x="2832410" y="0"/>
                </a:cubicBezTo>
              </a:path>
            </a:pathLst>
          </a:custGeom>
          <a:ln w="50800">
            <a:solidFill>
              <a:srgbClr val="00B050"/>
            </a:solidFill>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en-US" dirty="0">
              <a:solidFill>
                <a:srgbClr val="00B050"/>
              </a:solidFill>
            </a:endParaRPr>
          </a:p>
        </p:txBody>
      </p:sp>
      <p:sp>
        <p:nvSpPr>
          <p:cNvPr id="13" name="Freeform: Shape 12">
            <a:extLst>
              <a:ext uri="{FF2B5EF4-FFF2-40B4-BE49-F238E27FC236}">
                <a16:creationId xmlns:a16="http://schemas.microsoft.com/office/drawing/2014/main" id="{B0449DD8-5F84-4F1C-AFBA-9AE127548F85}"/>
              </a:ext>
            </a:extLst>
          </p:cNvPr>
          <p:cNvSpPr/>
          <p:nvPr/>
        </p:nvSpPr>
        <p:spPr>
          <a:xfrm>
            <a:off x="1075962" y="2439740"/>
            <a:ext cx="4844264" cy="3588344"/>
          </a:xfrm>
          <a:custGeom>
            <a:avLst/>
            <a:gdLst>
              <a:gd name="connsiteX0" fmla="*/ 0 w 2880360"/>
              <a:gd name="connsiteY0" fmla="*/ 2133600 h 2133600"/>
              <a:gd name="connsiteX1" fmla="*/ 360680 w 2880360"/>
              <a:gd name="connsiteY1" fmla="*/ 990600 h 2133600"/>
              <a:gd name="connsiteX2" fmla="*/ 1574800 w 2880360"/>
              <a:gd name="connsiteY2" fmla="*/ 635000 h 2133600"/>
              <a:gd name="connsiteX3" fmla="*/ 2179320 w 2880360"/>
              <a:gd name="connsiteY3" fmla="*/ 111760 h 2133600"/>
              <a:gd name="connsiteX4" fmla="*/ 2880360 w 2880360"/>
              <a:gd name="connsiteY4" fmla="*/ 0 h 213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0360" h="2133600">
                <a:moveTo>
                  <a:pt x="0" y="2133600"/>
                </a:moveTo>
                <a:cubicBezTo>
                  <a:pt x="49106" y="1686983"/>
                  <a:pt x="98213" y="1240367"/>
                  <a:pt x="360680" y="990600"/>
                </a:cubicBezTo>
                <a:cubicBezTo>
                  <a:pt x="623147" y="740833"/>
                  <a:pt x="1271693" y="781473"/>
                  <a:pt x="1574800" y="635000"/>
                </a:cubicBezTo>
                <a:cubicBezTo>
                  <a:pt x="1877907" y="488527"/>
                  <a:pt x="1961727" y="217593"/>
                  <a:pt x="2179320" y="111760"/>
                </a:cubicBezTo>
                <a:cubicBezTo>
                  <a:pt x="2396913" y="5927"/>
                  <a:pt x="2638636" y="2963"/>
                  <a:pt x="2880360" y="0"/>
                </a:cubicBezTo>
              </a:path>
            </a:pathLst>
          </a:custGeom>
          <a:ln w="50800"/>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dirty="0"/>
          </a:p>
        </p:txBody>
      </p:sp>
      <p:sp>
        <p:nvSpPr>
          <p:cNvPr id="16" name="Freeform: Shape 15">
            <a:extLst>
              <a:ext uri="{FF2B5EF4-FFF2-40B4-BE49-F238E27FC236}">
                <a16:creationId xmlns:a16="http://schemas.microsoft.com/office/drawing/2014/main" id="{ABFC45E3-FF9D-4D25-BE72-E512F251C20D}"/>
              </a:ext>
            </a:extLst>
          </p:cNvPr>
          <p:cNvSpPr/>
          <p:nvPr/>
        </p:nvSpPr>
        <p:spPr>
          <a:xfrm>
            <a:off x="1123162" y="2464126"/>
            <a:ext cx="4797274" cy="3273733"/>
          </a:xfrm>
          <a:custGeom>
            <a:avLst/>
            <a:gdLst>
              <a:gd name="connsiteX0" fmla="*/ 0 w 2852420"/>
              <a:gd name="connsiteY0" fmla="*/ 1948180 h 1948180"/>
              <a:gd name="connsiteX1" fmla="*/ 63500 w 2852420"/>
              <a:gd name="connsiteY1" fmla="*/ 1567180 h 1948180"/>
              <a:gd name="connsiteX2" fmla="*/ 134620 w 2852420"/>
              <a:gd name="connsiteY2" fmla="*/ 1313180 h 1948180"/>
              <a:gd name="connsiteX3" fmla="*/ 198120 w 2852420"/>
              <a:gd name="connsiteY3" fmla="*/ 1176020 h 1948180"/>
              <a:gd name="connsiteX4" fmla="*/ 266700 w 2852420"/>
              <a:gd name="connsiteY4" fmla="*/ 1064260 h 1948180"/>
              <a:gd name="connsiteX5" fmla="*/ 360680 w 2852420"/>
              <a:gd name="connsiteY5" fmla="*/ 960120 h 1948180"/>
              <a:gd name="connsiteX6" fmla="*/ 482600 w 2852420"/>
              <a:gd name="connsiteY6" fmla="*/ 886460 h 1948180"/>
              <a:gd name="connsiteX7" fmla="*/ 662940 w 2852420"/>
              <a:gd name="connsiteY7" fmla="*/ 828040 h 1948180"/>
              <a:gd name="connsiteX8" fmla="*/ 916940 w 2852420"/>
              <a:gd name="connsiteY8" fmla="*/ 769620 h 1948180"/>
              <a:gd name="connsiteX9" fmla="*/ 1130300 w 2852420"/>
              <a:gd name="connsiteY9" fmla="*/ 736600 h 1948180"/>
              <a:gd name="connsiteX10" fmla="*/ 1325880 w 2852420"/>
              <a:gd name="connsiteY10" fmla="*/ 706120 h 1948180"/>
              <a:gd name="connsiteX11" fmla="*/ 1516380 w 2852420"/>
              <a:gd name="connsiteY11" fmla="*/ 652780 h 1948180"/>
              <a:gd name="connsiteX12" fmla="*/ 1653540 w 2852420"/>
              <a:gd name="connsiteY12" fmla="*/ 579120 h 1948180"/>
              <a:gd name="connsiteX13" fmla="*/ 1790700 w 2852420"/>
              <a:gd name="connsiteY13" fmla="*/ 477520 h 1948180"/>
              <a:gd name="connsiteX14" fmla="*/ 1889760 w 2852420"/>
              <a:gd name="connsiteY14" fmla="*/ 360680 h 1948180"/>
              <a:gd name="connsiteX15" fmla="*/ 2016760 w 2852420"/>
              <a:gd name="connsiteY15" fmla="*/ 205740 h 1948180"/>
              <a:gd name="connsiteX16" fmla="*/ 2148840 w 2852420"/>
              <a:gd name="connsiteY16" fmla="*/ 114300 h 1948180"/>
              <a:gd name="connsiteX17" fmla="*/ 2306320 w 2852420"/>
              <a:gd name="connsiteY17" fmla="*/ 50800 h 1948180"/>
              <a:gd name="connsiteX18" fmla="*/ 2506980 w 2852420"/>
              <a:gd name="connsiteY18" fmla="*/ 17780 h 1948180"/>
              <a:gd name="connsiteX19" fmla="*/ 2715260 w 2852420"/>
              <a:gd name="connsiteY19" fmla="*/ 2540 h 1948180"/>
              <a:gd name="connsiteX20" fmla="*/ 2852420 w 2852420"/>
              <a:gd name="connsiteY20" fmla="*/ 0 h 1948180"/>
              <a:gd name="connsiteX21" fmla="*/ 2852420 w 2852420"/>
              <a:gd name="connsiteY21" fmla="*/ 642620 h 1948180"/>
              <a:gd name="connsiteX22" fmla="*/ 2735580 w 2852420"/>
              <a:gd name="connsiteY22" fmla="*/ 675640 h 1948180"/>
              <a:gd name="connsiteX23" fmla="*/ 2633980 w 2852420"/>
              <a:gd name="connsiteY23" fmla="*/ 690880 h 1948180"/>
              <a:gd name="connsiteX24" fmla="*/ 2466340 w 2852420"/>
              <a:gd name="connsiteY24" fmla="*/ 716280 h 1948180"/>
              <a:gd name="connsiteX25" fmla="*/ 2334260 w 2852420"/>
              <a:gd name="connsiteY25" fmla="*/ 736600 h 1948180"/>
              <a:gd name="connsiteX26" fmla="*/ 2181860 w 2852420"/>
              <a:gd name="connsiteY26" fmla="*/ 779780 h 1948180"/>
              <a:gd name="connsiteX27" fmla="*/ 2062480 w 2852420"/>
              <a:gd name="connsiteY27" fmla="*/ 830580 h 1948180"/>
              <a:gd name="connsiteX28" fmla="*/ 1981200 w 2852420"/>
              <a:gd name="connsiteY28" fmla="*/ 891540 h 1948180"/>
              <a:gd name="connsiteX29" fmla="*/ 1874520 w 2852420"/>
              <a:gd name="connsiteY29" fmla="*/ 995680 h 1948180"/>
              <a:gd name="connsiteX30" fmla="*/ 1778000 w 2852420"/>
              <a:gd name="connsiteY30" fmla="*/ 1107440 h 1948180"/>
              <a:gd name="connsiteX31" fmla="*/ 1678940 w 2852420"/>
              <a:gd name="connsiteY31" fmla="*/ 1214120 h 1948180"/>
              <a:gd name="connsiteX32" fmla="*/ 1577340 w 2852420"/>
              <a:gd name="connsiteY32" fmla="*/ 1297940 h 1948180"/>
              <a:gd name="connsiteX33" fmla="*/ 1480820 w 2852420"/>
              <a:gd name="connsiteY33" fmla="*/ 1363980 h 1948180"/>
              <a:gd name="connsiteX34" fmla="*/ 1330960 w 2852420"/>
              <a:gd name="connsiteY34" fmla="*/ 1430020 h 1948180"/>
              <a:gd name="connsiteX35" fmla="*/ 1188720 w 2852420"/>
              <a:gd name="connsiteY35" fmla="*/ 1457960 h 1948180"/>
              <a:gd name="connsiteX36" fmla="*/ 967740 w 2852420"/>
              <a:gd name="connsiteY36" fmla="*/ 1503680 h 1948180"/>
              <a:gd name="connsiteX37" fmla="*/ 619760 w 2852420"/>
              <a:gd name="connsiteY37" fmla="*/ 1562100 h 1948180"/>
              <a:gd name="connsiteX38" fmla="*/ 419100 w 2852420"/>
              <a:gd name="connsiteY38" fmla="*/ 1602740 h 1948180"/>
              <a:gd name="connsiteX39" fmla="*/ 213360 w 2852420"/>
              <a:gd name="connsiteY39" fmla="*/ 1686560 h 1948180"/>
              <a:gd name="connsiteX40" fmla="*/ 106680 w 2852420"/>
              <a:gd name="connsiteY40" fmla="*/ 1770380 h 1948180"/>
              <a:gd name="connsiteX41" fmla="*/ 43180 w 2852420"/>
              <a:gd name="connsiteY41" fmla="*/ 1846580 h 1948180"/>
              <a:gd name="connsiteX42" fmla="*/ 0 w 2852420"/>
              <a:gd name="connsiteY42" fmla="*/ 1948180 h 1948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852420" h="1948180">
                <a:moveTo>
                  <a:pt x="0" y="1948180"/>
                </a:moveTo>
                <a:lnTo>
                  <a:pt x="63500" y="1567180"/>
                </a:lnTo>
                <a:lnTo>
                  <a:pt x="134620" y="1313180"/>
                </a:lnTo>
                <a:lnTo>
                  <a:pt x="198120" y="1176020"/>
                </a:lnTo>
                <a:lnTo>
                  <a:pt x="266700" y="1064260"/>
                </a:lnTo>
                <a:lnTo>
                  <a:pt x="360680" y="960120"/>
                </a:lnTo>
                <a:lnTo>
                  <a:pt x="482600" y="886460"/>
                </a:lnTo>
                <a:lnTo>
                  <a:pt x="662940" y="828040"/>
                </a:lnTo>
                <a:lnTo>
                  <a:pt x="916940" y="769620"/>
                </a:lnTo>
                <a:lnTo>
                  <a:pt x="1130300" y="736600"/>
                </a:lnTo>
                <a:lnTo>
                  <a:pt x="1325880" y="706120"/>
                </a:lnTo>
                <a:lnTo>
                  <a:pt x="1516380" y="652780"/>
                </a:lnTo>
                <a:lnTo>
                  <a:pt x="1653540" y="579120"/>
                </a:lnTo>
                <a:lnTo>
                  <a:pt x="1790700" y="477520"/>
                </a:lnTo>
                <a:lnTo>
                  <a:pt x="1889760" y="360680"/>
                </a:lnTo>
                <a:lnTo>
                  <a:pt x="2016760" y="205740"/>
                </a:lnTo>
                <a:lnTo>
                  <a:pt x="2148840" y="114300"/>
                </a:lnTo>
                <a:lnTo>
                  <a:pt x="2306320" y="50800"/>
                </a:lnTo>
                <a:lnTo>
                  <a:pt x="2506980" y="17780"/>
                </a:lnTo>
                <a:lnTo>
                  <a:pt x="2715260" y="2540"/>
                </a:lnTo>
                <a:lnTo>
                  <a:pt x="2852420" y="0"/>
                </a:lnTo>
                <a:lnTo>
                  <a:pt x="2852420" y="642620"/>
                </a:lnTo>
                <a:lnTo>
                  <a:pt x="2735580" y="675640"/>
                </a:lnTo>
                <a:lnTo>
                  <a:pt x="2633980" y="690880"/>
                </a:lnTo>
                <a:lnTo>
                  <a:pt x="2466340" y="716280"/>
                </a:lnTo>
                <a:lnTo>
                  <a:pt x="2334260" y="736600"/>
                </a:lnTo>
                <a:lnTo>
                  <a:pt x="2181860" y="779780"/>
                </a:lnTo>
                <a:lnTo>
                  <a:pt x="2062480" y="830580"/>
                </a:lnTo>
                <a:lnTo>
                  <a:pt x="1981200" y="891540"/>
                </a:lnTo>
                <a:lnTo>
                  <a:pt x="1874520" y="995680"/>
                </a:lnTo>
                <a:lnTo>
                  <a:pt x="1778000" y="1107440"/>
                </a:lnTo>
                <a:lnTo>
                  <a:pt x="1678940" y="1214120"/>
                </a:lnTo>
                <a:lnTo>
                  <a:pt x="1577340" y="1297940"/>
                </a:lnTo>
                <a:lnTo>
                  <a:pt x="1480820" y="1363980"/>
                </a:lnTo>
                <a:lnTo>
                  <a:pt x="1330960" y="1430020"/>
                </a:lnTo>
                <a:lnTo>
                  <a:pt x="1188720" y="1457960"/>
                </a:lnTo>
                <a:lnTo>
                  <a:pt x="967740" y="1503680"/>
                </a:lnTo>
                <a:lnTo>
                  <a:pt x="619760" y="1562100"/>
                </a:lnTo>
                <a:lnTo>
                  <a:pt x="419100" y="1602740"/>
                </a:lnTo>
                <a:lnTo>
                  <a:pt x="213360" y="1686560"/>
                </a:lnTo>
                <a:lnTo>
                  <a:pt x="106680" y="1770380"/>
                </a:lnTo>
                <a:lnTo>
                  <a:pt x="43180" y="1846580"/>
                </a:lnTo>
                <a:lnTo>
                  <a:pt x="0" y="1948180"/>
                </a:lnTo>
                <a:close/>
              </a:path>
            </a:pathLst>
          </a:custGeom>
          <a:pattFill prst="wdUpDiag">
            <a:fgClr>
              <a:schemeClr val="accent1"/>
            </a:fgClr>
            <a:bgClr>
              <a:schemeClr val="bg1"/>
            </a:bgClr>
          </a:pattFill>
          <a:ln w="3175">
            <a:solidFill>
              <a:srgbClr val="25273C">
                <a:alpha val="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4" name="Rectangle 33">
            <a:extLst>
              <a:ext uri="{FF2B5EF4-FFF2-40B4-BE49-F238E27FC236}">
                <a16:creationId xmlns:a16="http://schemas.microsoft.com/office/drawing/2014/main" id="{1DDE6C1B-BB96-4BA5-A5C7-AB57B4FB28D8}"/>
              </a:ext>
            </a:extLst>
          </p:cNvPr>
          <p:cNvSpPr/>
          <p:nvPr/>
        </p:nvSpPr>
        <p:spPr>
          <a:xfrm>
            <a:off x="1937459" y="1905662"/>
            <a:ext cx="2603762" cy="646331"/>
          </a:xfrm>
          <a:prstGeom prst="rect">
            <a:avLst/>
          </a:prstGeom>
        </p:spPr>
        <p:txBody>
          <a:bodyPr wrap="square" lIns="0" tIns="0" rIns="0" bIns="0">
            <a:spAutoFit/>
          </a:bodyPr>
          <a:lstStyle/>
          <a:p>
            <a:pPr marL="0" lvl="1" algn="ctr" rtl="1"/>
            <a:r>
              <a:rPr lang="fa-IR" sz="1400" b="1" dirty="0">
                <a:solidFill>
                  <a:srgbClr val="E66914"/>
                </a:solidFill>
                <a:cs typeface="B Lotus" panose="00000400000000000000" pitchFamily="2" charset="-78"/>
              </a:rPr>
              <a:t>نمودار تجمعی درخواست های </a:t>
            </a:r>
            <a:endParaRPr lang="fa-IR" sz="1400" b="1" dirty="0" smtClean="0">
              <a:solidFill>
                <a:srgbClr val="E66914"/>
              </a:solidFill>
              <a:cs typeface="B Lotus" panose="00000400000000000000" pitchFamily="2" charset="-78"/>
            </a:endParaRPr>
          </a:p>
          <a:p>
            <a:pPr marL="0" lvl="1" algn="ctr" rtl="1"/>
            <a:r>
              <a:rPr lang="fa-IR" sz="1400" b="1" dirty="0" smtClean="0">
                <a:solidFill>
                  <a:srgbClr val="E66914"/>
                </a:solidFill>
                <a:cs typeface="B Lotus" panose="00000400000000000000" pitchFamily="2" charset="-78"/>
              </a:rPr>
              <a:t>مالی </a:t>
            </a:r>
            <a:r>
              <a:rPr lang="fa-IR" sz="1400" b="1" dirty="0">
                <a:solidFill>
                  <a:srgbClr val="E66914"/>
                </a:solidFill>
                <a:cs typeface="B Lotus" panose="00000400000000000000" pitchFamily="2" charset="-78"/>
              </a:rPr>
              <a:t>تایید شده پیمانکار </a:t>
            </a:r>
            <a:endParaRPr lang="fa-IR" sz="1400" b="1" dirty="0" smtClean="0">
              <a:solidFill>
                <a:srgbClr val="E66914"/>
              </a:solidFill>
              <a:cs typeface="B Lotus" panose="00000400000000000000" pitchFamily="2" charset="-78"/>
            </a:endParaRPr>
          </a:p>
          <a:p>
            <a:pPr marL="0" lvl="1" algn="ctr" rtl="1"/>
            <a:r>
              <a:rPr lang="fa-IR" sz="1400" b="1" dirty="0" smtClean="0">
                <a:cs typeface="B Lotus" panose="00000400000000000000" pitchFamily="2" charset="-78"/>
              </a:rPr>
              <a:t>(</a:t>
            </a:r>
            <a:r>
              <a:rPr lang="fa-IR" sz="1400" b="1" dirty="0">
                <a:cs typeface="B Lotus" panose="00000400000000000000" pitchFamily="2" charset="-78"/>
              </a:rPr>
              <a:t>تعهدات مالی کارفرما) </a:t>
            </a:r>
          </a:p>
        </p:txBody>
      </p:sp>
      <p:sp>
        <p:nvSpPr>
          <p:cNvPr id="39" name="Rectangle 38">
            <a:extLst>
              <a:ext uri="{FF2B5EF4-FFF2-40B4-BE49-F238E27FC236}">
                <a16:creationId xmlns:a16="http://schemas.microsoft.com/office/drawing/2014/main" id="{04C0324A-8D73-4CD6-A1E8-CA2BA762F331}"/>
              </a:ext>
            </a:extLst>
          </p:cNvPr>
          <p:cNvSpPr/>
          <p:nvPr/>
        </p:nvSpPr>
        <p:spPr>
          <a:xfrm>
            <a:off x="6550462" y="2018916"/>
            <a:ext cx="2331083" cy="553998"/>
          </a:xfrm>
          <a:prstGeom prst="rect">
            <a:avLst/>
          </a:prstGeom>
        </p:spPr>
        <p:txBody>
          <a:bodyPr wrap="square" lIns="0" tIns="0" rIns="0" bIns="0">
            <a:spAutoFit/>
          </a:bodyPr>
          <a:lstStyle/>
          <a:p>
            <a:pPr marL="0" lvl="1" algn="ctr" rtl="1"/>
            <a:r>
              <a:rPr lang="fa-IR" b="1" dirty="0">
                <a:cs typeface="B Lotus" panose="00000400000000000000" pitchFamily="2" charset="-78"/>
              </a:rPr>
              <a:t>میزان </a:t>
            </a:r>
            <a:r>
              <a:rPr lang="fa-IR" b="1" dirty="0" smtClean="0">
                <a:cs typeface="B Lotus" panose="00000400000000000000" pitchFamily="2" charset="-78"/>
              </a:rPr>
              <a:t>عدم موفقیت کارفرما </a:t>
            </a:r>
          </a:p>
          <a:p>
            <a:pPr marL="0" lvl="1" algn="ctr" rtl="1"/>
            <a:r>
              <a:rPr lang="fa-IR" b="1" dirty="0" smtClean="0">
                <a:cs typeface="B Lotus" panose="00000400000000000000" pitchFamily="2" charset="-78"/>
              </a:rPr>
              <a:t>در </a:t>
            </a:r>
            <a:r>
              <a:rPr lang="fa-IR" b="1" dirty="0">
                <a:cs typeface="B Lotus" panose="00000400000000000000" pitchFamily="2" charset="-78"/>
              </a:rPr>
              <a:t>ایفای تعهدات مالی</a:t>
            </a:r>
            <a:endParaRPr lang="en-US" sz="1200" dirty="0">
              <a:cs typeface="B Lotus" panose="00000400000000000000" pitchFamily="2" charset="-78"/>
            </a:endParaRPr>
          </a:p>
        </p:txBody>
      </p:sp>
      <p:grpSp>
        <p:nvGrpSpPr>
          <p:cNvPr id="30" name="Group 29">
            <a:extLst>
              <a:ext uri="{FF2B5EF4-FFF2-40B4-BE49-F238E27FC236}">
                <a16:creationId xmlns:a16="http://schemas.microsoft.com/office/drawing/2014/main" id="{8BF8F611-CD96-4621-B9AD-31A9F4214A75}"/>
              </a:ext>
            </a:extLst>
          </p:cNvPr>
          <p:cNvGrpSpPr/>
          <p:nvPr/>
        </p:nvGrpSpPr>
        <p:grpSpPr>
          <a:xfrm>
            <a:off x="900989" y="1435356"/>
            <a:ext cx="6806433" cy="4745649"/>
            <a:chOff x="900989" y="1435356"/>
            <a:chExt cx="6806433" cy="4745649"/>
          </a:xfrm>
        </p:grpSpPr>
        <p:cxnSp>
          <p:nvCxnSpPr>
            <p:cNvPr id="5" name="Straight Arrow Connector 4">
              <a:extLst>
                <a:ext uri="{FF2B5EF4-FFF2-40B4-BE49-F238E27FC236}">
                  <a16:creationId xmlns:a16="http://schemas.microsoft.com/office/drawing/2014/main" id="{69177CB0-82C3-4CFE-A29E-9CB18241B781}"/>
                </a:ext>
              </a:extLst>
            </p:cNvPr>
            <p:cNvCxnSpPr/>
            <p:nvPr/>
          </p:nvCxnSpPr>
          <p:spPr>
            <a:xfrm>
              <a:off x="1075963" y="6029051"/>
              <a:ext cx="6057675" cy="0"/>
            </a:xfrm>
            <a:prstGeom prst="straightConnector1">
              <a:avLst/>
            </a:prstGeom>
            <a:ln w="190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8BD52112-E02B-44D9-8909-C6DF651B3C18}"/>
                </a:ext>
              </a:extLst>
            </p:cNvPr>
            <p:cNvCxnSpPr/>
            <p:nvPr/>
          </p:nvCxnSpPr>
          <p:spPr>
            <a:xfrm flipV="1">
              <a:off x="1075963" y="1909065"/>
              <a:ext cx="0" cy="4118052"/>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0" name="Rectangle 39">
              <a:extLst>
                <a:ext uri="{FF2B5EF4-FFF2-40B4-BE49-F238E27FC236}">
                  <a16:creationId xmlns:a16="http://schemas.microsoft.com/office/drawing/2014/main" id="{C87761F3-90DF-4703-9C8D-4773473D420A}"/>
                </a:ext>
              </a:extLst>
            </p:cNvPr>
            <p:cNvSpPr/>
            <p:nvPr/>
          </p:nvSpPr>
          <p:spPr>
            <a:xfrm>
              <a:off x="7133638" y="5873228"/>
              <a:ext cx="573784" cy="307777"/>
            </a:xfrm>
            <a:prstGeom prst="rect">
              <a:avLst/>
            </a:prstGeom>
          </p:spPr>
          <p:txBody>
            <a:bodyPr wrap="square" lIns="0" tIns="0" rIns="0" bIns="0">
              <a:spAutoFit/>
            </a:bodyPr>
            <a:lstStyle/>
            <a:p>
              <a:pPr marL="0" lvl="1" algn="ctr" rtl="1"/>
              <a:r>
                <a:rPr lang="fa-IR" sz="2000" b="1" dirty="0">
                  <a:effectLst>
                    <a:outerShdw blurRad="38100" dist="38100" dir="2700000" algn="tl">
                      <a:srgbClr val="000000">
                        <a:alpha val="43137"/>
                      </a:srgbClr>
                    </a:outerShdw>
                  </a:effectLst>
                  <a:cs typeface="B Lotus" panose="00000400000000000000" pitchFamily="2" charset="-78"/>
                </a:rPr>
                <a:t>زمان</a:t>
              </a:r>
              <a:endParaRPr lang="en-US" sz="1400" dirty="0">
                <a:effectLst>
                  <a:outerShdw blurRad="38100" dist="38100" dir="2700000" algn="tl">
                    <a:srgbClr val="000000">
                      <a:alpha val="43137"/>
                    </a:srgbClr>
                  </a:outerShdw>
                </a:effectLst>
                <a:cs typeface="B Lotus" panose="00000400000000000000" pitchFamily="2" charset="-78"/>
              </a:endParaRPr>
            </a:p>
          </p:txBody>
        </p:sp>
        <p:sp>
          <p:nvSpPr>
            <p:cNvPr id="41" name="Rectangle 40">
              <a:extLst>
                <a:ext uri="{FF2B5EF4-FFF2-40B4-BE49-F238E27FC236}">
                  <a16:creationId xmlns:a16="http://schemas.microsoft.com/office/drawing/2014/main" id="{273F5BAE-68E8-4285-AAFE-CE9B25FB107D}"/>
                </a:ext>
              </a:extLst>
            </p:cNvPr>
            <p:cNvSpPr/>
            <p:nvPr/>
          </p:nvSpPr>
          <p:spPr>
            <a:xfrm>
              <a:off x="900989" y="1435356"/>
              <a:ext cx="349942" cy="307777"/>
            </a:xfrm>
            <a:prstGeom prst="rect">
              <a:avLst/>
            </a:prstGeom>
          </p:spPr>
          <p:txBody>
            <a:bodyPr wrap="square" lIns="0" tIns="0" rIns="0" bIns="0">
              <a:spAutoFit/>
            </a:bodyPr>
            <a:lstStyle/>
            <a:p>
              <a:pPr marL="0" lvl="1" algn="ctr" rtl="1"/>
              <a:r>
                <a:rPr lang="fa-IR" sz="2000" b="1" dirty="0">
                  <a:effectLst>
                    <a:outerShdw blurRad="38100" dist="38100" dir="2700000" algn="tl">
                      <a:srgbClr val="000000">
                        <a:alpha val="43137"/>
                      </a:srgbClr>
                    </a:outerShdw>
                  </a:effectLst>
                  <a:cs typeface="B Lotus" panose="00000400000000000000" pitchFamily="2" charset="-78"/>
                </a:rPr>
                <a:t>مبلغ</a:t>
              </a:r>
              <a:endParaRPr lang="en-US" sz="1400" dirty="0">
                <a:effectLst>
                  <a:outerShdw blurRad="38100" dist="38100" dir="2700000" algn="tl">
                    <a:srgbClr val="000000">
                      <a:alpha val="43137"/>
                    </a:srgbClr>
                  </a:outerShdw>
                </a:effectLst>
                <a:cs typeface="B Lotus" panose="00000400000000000000" pitchFamily="2" charset="-78"/>
              </a:endParaRPr>
            </a:p>
          </p:txBody>
        </p:sp>
      </p:grpSp>
      <p:cxnSp>
        <p:nvCxnSpPr>
          <p:cNvPr id="23" name="Straight Connector 22">
            <a:extLst>
              <a:ext uri="{FF2B5EF4-FFF2-40B4-BE49-F238E27FC236}">
                <a16:creationId xmlns:a16="http://schemas.microsoft.com/office/drawing/2014/main" id="{5C71DB63-070F-4600-891A-7C025AA42EBC}"/>
              </a:ext>
            </a:extLst>
          </p:cNvPr>
          <p:cNvCxnSpPr>
            <a:cxnSpLocks/>
            <a:stCxn id="16" idx="20"/>
          </p:cNvCxnSpPr>
          <p:nvPr/>
        </p:nvCxnSpPr>
        <p:spPr>
          <a:xfrm>
            <a:off x="5920436" y="2464126"/>
            <a:ext cx="8107" cy="3562990"/>
          </a:xfrm>
          <a:prstGeom prst="line">
            <a:avLst/>
          </a:prstGeom>
          <a:ln w="6350">
            <a:solidFill>
              <a:schemeClr val="tx1"/>
            </a:solidFill>
            <a:prstDash val="lgDashDot"/>
          </a:ln>
        </p:spPr>
        <p:style>
          <a:lnRef idx="1">
            <a:schemeClr val="accent1"/>
          </a:lnRef>
          <a:fillRef idx="0">
            <a:schemeClr val="accent1"/>
          </a:fillRef>
          <a:effectRef idx="0">
            <a:schemeClr val="accent1"/>
          </a:effectRef>
          <a:fontRef idx="minor">
            <a:schemeClr val="tx1"/>
          </a:fontRef>
        </p:style>
      </p:cxnSp>
      <p:sp>
        <p:nvSpPr>
          <p:cNvPr id="44" name="Rectangle 43">
            <a:extLst>
              <a:ext uri="{FF2B5EF4-FFF2-40B4-BE49-F238E27FC236}">
                <a16:creationId xmlns:a16="http://schemas.microsoft.com/office/drawing/2014/main" id="{2AFA8BB3-1E19-44FB-B723-FEC46A4525F2}"/>
              </a:ext>
            </a:extLst>
          </p:cNvPr>
          <p:cNvSpPr/>
          <p:nvPr/>
        </p:nvSpPr>
        <p:spPr>
          <a:xfrm>
            <a:off x="5641651" y="6059516"/>
            <a:ext cx="573784" cy="307777"/>
          </a:xfrm>
          <a:prstGeom prst="rect">
            <a:avLst/>
          </a:prstGeom>
        </p:spPr>
        <p:txBody>
          <a:bodyPr wrap="square" lIns="0" tIns="0" rIns="0" bIns="0">
            <a:spAutoFit/>
          </a:bodyPr>
          <a:lstStyle/>
          <a:p>
            <a:pPr marL="0" lvl="1" algn="ctr"/>
            <a:r>
              <a:rPr lang="en-US" sz="2000" b="1" dirty="0">
                <a:effectLst>
                  <a:outerShdw blurRad="38100" dist="38100" dir="2700000" algn="tl">
                    <a:srgbClr val="000000">
                      <a:alpha val="43137"/>
                    </a:srgbClr>
                  </a:outerShdw>
                </a:effectLst>
                <a:cs typeface="B Lotus" panose="00000400000000000000" pitchFamily="2" charset="-78"/>
              </a:rPr>
              <a:t>T</a:t>
            </a:r>
            <a:r>
              <a:rPr lang="en-US" sz="2000" b="1" baseline="-25000" dirty="0">
                <a:effectLst>
                  <a:outerShdw blurRad="38100" dist="38100" dir="2700000" algn="tl">
                    <a:srgbClr val="000000">
                      <a:alpha val="43137"/>
                    </a:srgbClr>
                  </a:outerShdw>
                </a:effectLst>
                <a:cs typeface="B Lotus" panose="00000400000000000000" pitchFamily="2" charset="-78"/>
              </a:rPr>
              <a:t>0</a:t>
            </a:r>
            <a:endParaRPr lang="en-US" sz="1400" baseline="-25000" dirty="0">
              <a:effectLst>
                <a:outerShdw blurRad="38100" dist="38100" dir="2700000" algn="tl">
                  <a:srgbClr val="000000">
                    <a:alpha val="43137"/>
                  </a:srgbClr>
                </a:outerShdw>
              </a:effectLst>
              <a:cs typeface="B Lotus" panose="00000400000000000000" pitchFamily="2" charset="-78"/>
            </a:endParaRPr>
          </a:p>
        </p:txBody>
      </p:sp>
      <p:sp>
        <p:nvSpPr>
          <p:cNvPr id="47" name="Rectangle 46">
            <a:extLst>
              <a:ext uri="{FF2B5EF4-FFF2-40B4-BE49-F238E27FC236}">
                <a16:creationId xmlns:a16="http://schemas.microsoft.com/office/drawing/2014/main" id="{21F30948-EEB9-4025-A13B-61FA708FE9EC}"/>
              </a:ext>
            </a:extLst>
          </p:cNvPr>
          <p:cNvSpPr/>
          <p:nvPr/>
        </p:nvSpPr>
        <p:spPr>
          <a:xfrm>
            <a:off x="3889628" y="2524099"/>
            <a:ext cx="573784" cy="430887"/>
          </a:xfrm>
          <a:prstGeom prst="rect">
            <a:avLst/>
          </a:prstGeom>
        </p:spPr>
        <p:txBody>
          <a:bodyPr wrap="square" lIns="0" tIns="0" rIns="0" bIns="0">
            <a:spAutoFit/>
          </a:bodyPr>
          <a:lstStyle/>
          <a:p>
            <a:pPr marL="0" lvl="1" algn="ctr"/>
            <a:r>
              <a:rPr lang="en-US" sz="2800" b="1" dirty="0" smtClean="0">
                <a:solidFill>
                  <a:srgbClr val="E66914"/>
                </a:solidFill>
                <a:effectLst>
                  <a:outerShdw blurRad="38100" dist="38100" dir="2700000" algn="tl">
                    <a:srgbClr val="000000">
                      <a:alpha val="43137"/>
                    </a:srgbClr>
                  </a:outerShdw>
                </a:effectLst>
                <a:cs typeface="B Lotus" panose="00000400000000000000" pitchFamily="2" charset="-78"/>
              </a:rPr>
              <a:t>R</a:t>
            </a:r>
            <a:endParaRPr lang="en-US" baseline="-25000" dirty="0">
              <a:solidFill>
                <a:srgbClr val="E66914"/>
              </a:solidFill>
              <a:effectLst>
                <a:outerShdw blurRad="38100" dist="38100" dir="2700000" algn="tl">
                  <a:srgbClr val="000000">
                    <a:alpha val="43137"/>
                  </a:srgbClr>
                </a:outerShdw>
              </a:effectLst>
              <a:cs typeface="B Lotus" panose="00000400000000000000" pitchFamily="2" charset="-78"/>
            </a:endParaRPr>
          </a:p>
        </p:txBody>
      </p:sp>
      <p:sp>
        <p:nvSpPr>
          <p:cNvPr id="48" name="Rectangle 47">
            <a:extLst>
              <a:ext uri="{FF2B5EF4-FFF2-40B4-BE49-F238E27FC236}">
                <a16:creationId xmlns:a16="http://schemas.microsoft.com/office/drawing/2014/main" id="{D57A7A95-A54F-476E-9644-0AD568602C7E}"/>
              </a:ext>
            </a:extLst>
          </p:cNvPr>
          <p:cNvSpPr/>
          <p:nvPr/>
        </p:nvSpPr>
        <p:spPr>
          <a:xfrm>
            <a:off x="4579620" y="3871581"/>
            <a:ext cx="573784" cy="430887"/>
          </a:xfrm>
          <a:prstGeom prst="rect">
            <a:avLst/>
          </a:prstGeom>
        </p:spPr>
        <p:txBody>
          <a:bodyPr wrap="square" lIns="0" tIns="0" rIns="0" bIns="0">
            <a:spAutoFit/>
          </a:bodyPr>
          <a:lstStyle/>
          <a:p>
            <a:pPr marL="0" lvl="1" algn="ctr"/>
            <a:r>
              <a:rPr lang="en-US" sz="2800" b="1" dirty="0" smtClean="0">
                <a:solidFill>
                  <a:srgbClr val="00B050"/>
                </a:solidFill>
                <a:effectLst>
                  <a:outerShdw blurRad="38100" dist="38100" dir="2700000" algn="tl">
                    <a:srgbClr val="000000">
                      <a:alpha val="43137"/>
                    </a:srgbClr>
                  </a:outerShdw>
                </a:effectLst>
                <a:cs typeface="B Lotus" panose="00000400000000000000" pitchFamily="2" charset="-78"/>
              </a:rPr>
              <a:t>P</a:t>
            </a:r>
            <a:endParaRPr lang="en-US" baseline="-25000" dirty="0">
              <a:solidFill>
                <a:srgbClr val="00B050"/>
              </a:solidFill>
              <a:effectLst>
                <a:outerShdw blurRad="38100" dist="38100" dir="2700000" algn="tl">
                  <a:srgbClr val="000000">
                    <a:alpha val="43137"/>
                  </a:srgbClr>
                </a:outerShdw>
              </a:effectLst>
              <a:cs typeface="B Lotus" panose="00000400000000000000" pitchFamily="2" charset="-78"/>
            </a:endParaRPr>
          </a:p>
        </p:txBody>
      </p:sp>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3E09287B-458F-4221-9E43-0185771816B1}"/>
                  </a:ext>
                </a:extLst>
              </p:cNvPr>
              <p:cNvSpPr txBox="1"/>
              <p:nvPr/>
            </p:nvSpPr>
            <p:spPr>
              <a:xfrm>
                <a:off x="6635130" y="2636703"/>
                <a:ext cx="2288383" cy="43088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800" b="1" i="1" smtClean="0">
                          <a:solidFill>
                            <a:schemeClr val="accent1">
                              <a:lumMod val="75000"/>
                            </a:schemeClr>
                          </a:solidFill>
                          <a:effectLst/>
                          <a:latin typeface="Cambria Math" panose="02040503050406030204" pitchFamily="18" charset="0"/>
                          <a:ea typeface="Cambria Math" panose="02040503050406030204" pitchFamily="18" charset="0"/>
                        </a:rPr>
                        <m:t>∆</m:t>
                      </m:r>
                      <m:r>
                        <a:rPr lang="en-US" sz="2800" b="1" i="1" smtClean="0">
                          <a:solidFill>
                            <a:schemeClr val="accent1">
                              <a:lumMod val="75000"/>
                            </a:schemeClr>
                          </a:solidFill>
                          <a:effectLst/>
                          <a:latin typeface="Cambria Math" panose="02040503050406030204" pitchFamily="18" charset="0"/>
                          <a:ea typeface="Cambria Math" panose="02040503050406030204" pitchFamily="18" charset="0"/>
                        </a:rPr>
                        <m:t>𝑺</m:t>
                      </m:r>
                      <m:r>
                        <a:rPr lang="en-US" sz="2800" b="1" i="1" smtClean="0">
                          <a:solidFill>
                            <a:schemeClr val="accent1">
                              <a:lumMod val="75000"/>
                            </a:schemeClr>
                          </a:solidFill>
                          <a:effectLst/>
                          <a:latin typeface="Cambria Math" panose="02040503050406030204" pitchFamily="18" charset="0"/>
                        </a:rPr>
                        <m:t>=</m:t>
                      </m:r>
                      <m:sSub>
                        <m:sSubPr>
                          <m:ctrlPr>
                            <a:rPr lang="en-US" sz="2800" b="1" i="1" smtClean="0">
                              <a:solidFill>
                                <a:schemeClr val="accent1">
                                  <a:lumMod val="75000"/>
                                </a:schemeClr>
                              </a:solidFill>
                              <a:effectLst/>
                              <a:latin typeface="Cambria Math" panose="02040503050406030204" pitchFamily="18" charset="0"/>
                            </a:rPr>
                          </m:ctrlPr>
                        </m:sSubPr>
                        <m:e>
                          <m:r>
                            <a:rPr lang="en-US" sz="2800" b="1" i="1" smtClean="0">
                              <a:solidFill>
                                <a:schemeClr val="accent1">
                                  <a:lumMod val="75000"/>
                                </a:schemeClr>
                              </a:solidFill>
                              <a:effectLst/>
                              <a:latin typeface="Cambria Math" panose="02040503050406030204" pitchFamily="18" charset="0"/>
                            </a:rPr>
                            <m:t>𝑺</m:t>
                          </m:r>
                        </m:e>
                        <m:sub>
                          <m:r>
                            <a:rPr lang="en-US" sz="2800" b="1" i="1" smtClean="0">
                              <a:solidFill>
                                <a:schemeClr val="accent1">
                                  <a:lumMod val="75000"/>
                                </a:schemeClr>
                              </a:solidFill>
                              <a:effectLst/>
                              <a:latin typeface="Cambria Math" panose="02040503050406030204" pitchFamily="18" charset="0"/>
                            </a:rPr>
                            <m:t>𝑹</m:t>
                          </m:r>
                        </m:sub>
                      </m:sSub>
                      <m:r>
                        <a:rPr lang="en-US" sz="2800" b="1" i="1" smtClean="0">
                          <a:solidFill>
                            <a:schemeClr val="accent1">
                              <a:lumMod val="75000"/>
                            </a:schemeClr>
                          </a:solidFill>
                          <a:effectLst/>
                          <a:latin typeface="Cambria Math" panose="02040503050406030204" pitchFamily="18" charset="0"/>
                        </a:rPr>
                        <m:t>−</m:t>
                      </m:r>
                      <m:sSub>
                        <m:sSubPr>
                          <m:ctrlPr>
                            <a:rPr lang="en-US" sz="2800" b="1" i="1">
                              <a:solidFill>
                                <a:schemeClr val="accent1">
                                  <a:lumMod val="75000"/>
                                </a:schemeClr>
                              </a:solidFill>
                              <a:effectLst/>
                              <a:latin typeface="Cambria Math" panose="02040503050406030204" pitchFamily="18" charset="0"/>
                            </a:rPr>
                          </m:ctrlPr>
                        </m:sSubPr>
                        <m:e>
                          <m:r>
                            <a:rPr lang="en-US" sz="2800" b="1" i="1">
                              <a:solidFill>
                                <a:schemeClr val="accent1">
                                  <a:lumMod val="75000"/>
                                </a:schemeClr>
                              </a:solidFill>
                              <a:effectLst/>
                              <a:latin typeface="Cambria Math" panose="02040503050406030204" pitchFamily="18" charset="0"/>
                            </a:rPr>
                            <m:t>𝑺</m:t>
                          </m:r>
                        </m:e>
                        <m:sub>
                          <m:r>
                            <a:rPr lang="en-US" sz="2800" b="1" i="1" smtClean="0">
                              <a:solidFill>
                                <a:schemeClr val="accent1">
                                  <a:lumMod val="75000"/>
                                </a:schemeClr>
                              </a:solidFill>
                              <a:effectLst/>
                              <a:latin typeface="Cambria Math" panose="02040503050406030204" pitchFamily="18" charset="0"/>
                            </a:rPr>
                            <m:t>𝑷</m:t>
                          </m:r>
                        </m:sub>
                      </m:sSub>
                    </m:oMath>
                  </m:oMathPara>
                </a14:m>
                <a:endParaRPr lang="en-US" sz="2800" b="1" dirty="0">
                  <a:solidFill>
                    <a:schemeClr val="accent1">
                      <a:lumMod val="75000"/>
                    </a:schemeClr>
                  </a:solidFill>
                  <a:effectLst/>
                </a:endParaRPr>
              </a:p>
            </p:txBody>
          </p:sp>
        </mc:Choice>
        <mc:Fallback xmlns="">
          <p:sp>
            <p:nvSpPr>
              <p:cNvPr id="29" name="TextBox 28">
                <a:extLst>
                  <a:ext uri="{FF2B5EF4-FFF2-40B4-BE49-F238E27FC236}">
                    <a16:creationId xmlns:a16="http://schemas.microsoft.com/office/drawing/2014/main" id="{3E09287B-458F-4221-9E43-0185771816B1}"/>
                  </a:ext>
                </a:extLst>
              </p:cNvPr>
              <p:cNvSpPr txBox="1">
                <a:spLocks noRot="1" noChangeAspect="1" noMove="1" noResize="1" noEditPoints="1" noAdjustHandles="1" noChangeArrowheads="1" noChangeShapeType="1" noTextEdit="1"/>
              </p:cNvSpPr>
              <p:nvPr/>
            </p:nvSpPr>
            <p:spPr>
              <a:xfrm>
                <a:off x="6635130" y="2636703"/>
                <a:ext cx="2288383" cy="430887"/>
              </a:xfrm>
              <a:prstGeom prst="rect">
                <a:avLst/>
              </a:prstGeom>
              <a:blipFill>
                <a:blip r:embed="rId3"/>
                <a:stretch>
                  <a:fillRect/>
                </a:stretch>
              </a:blipFill>
            </p:spPr>
            <p:txBody>
              <a:bodyPr/>
              <a:lstStyle/>
              <a:p>
                <a:r>
                  <a:rPr lang="en-US">
                    <a:noFill/>
                  </a:rPr>
                  <a:t> </a:t>
                </a:r>
              </a:p>
            </p:txBody>
          </p:sp>
        </mc:Fallback>
      </mc:AlternateContent>
      <p:sp>
        <p:nvSpPr>
          <p:cNvPr id="24" name="Rectangle 23">
            <a:extLst>
              <a:ext uri="{FF2B5EF4-FFF2-40B4-BE49-F238E27FC236}">
                <a16:creationId xmlns:a16="http://schemas.microsoft.com/office/drawing/2014/main" id="{31DB8F90-C5BC-4B02-B38C-80D4FE7B18A5}"/>
              </a:ext>
            </a:extLst>
          </p:cNvPr>
          <p:cNvSpPr/>
          <p:nvPr/>
        </p:nvSpPr>
        <p:spPr>
          <a:xfrm>
            <a:off x="4432402" y="4324194"/>
            <a:ext cx="2094526" cy="646331"/>
          </a:xfrm>
          <a:prstGeom prst="rect">
            <a:avLst/>
          </a:prstGeom>
        </p:spPr>
        <p:txBody>
          <a:bodyPr wrap="square" lIns="0" tIns="0" rIns="0" bIns="0">
            <a:spAutoFit/>
          </a:bodyPr>
          <a:lstStyle/>
          <a:p>
            <a:pPr marL="0" lvl="1" algn="ctr" rtl="1"/>
            <a:r>
              <a:rPr lang="fa-IR" sz="1400" b="1" dirty="0">
                <a:solidFill>
                  <a:srgbClr val="00B050"/>
                </a:solidFill>
                <a:cs typeface="B Lotus" panose="00000400000000000000" pitchFamily="2" charset="-78"/>
              </a:rPr>
              <a:t>نمودار تجمعی </a:t>
            </a:r>
            <a:r>
              <a:rPr lang="fa-IR" sz="1400" b="1" dirty="0" smtClean="0">
                <a:solidFill>
                  <a:srgbClr val="00B050"/>
                </a:solidFill>
                <a:cs typeface="B Lotus" panose="00000400000000000000" pitchFamily="2" charset="-78"/>
              </a:rPr>
              <a:t>جریان نقدی </a:t>
            </a:r>
          </a:p>
          <a:p>
            <a:pPr marL="0" lvl="1" algn="ctr" rtl="1"/>
            <a:r>
              <a:rPr lang="fa-IR" sz="1400" b="1" dirty="0" smtClean="0">
                <a:solidFill>
                  <a:srgbClr val="00B050"/>
                </a:solidFill>
                <a:cs typeface="B Lotus" panose="00000400000000000000" pitchFamily="2" charset="-78"/>
              </a:rPr>
              <a:t>پرداخت های کارفرما</a:t>
            </a:r>
            <a:endParaRPr lang="fa-IR" sz="1400" b="1" dirty="0">
              <a:solidFill>
                <a:srgbClr val="00B050"/>
              </a:solidFill>
              <a:cs typeface="B Lotus" panose="00000400000000000000" pitchFamily="2" charset="-78"/>
            </a:endParaRPr>
          </a:p>
          <a:p>
            <a:pPr marL="0" lvl="1" algn="ctr" rtl="1"/>
            <a:r>
              <a:rPr lang="fa-IR" sz="1400" b="1" dirty="0">
                <a:cs typeface="B Lotus" panose="00000400000000000000" pitchFamily="2" charset="-78"/>
              </a:rPr>
              <a:t>(ایفای تعهدات مالی کارفرما)</a:t>
            </a:r>
            <a:endParaRPr lang="en-US" sz="1050" dirty="0">
              <a:cs typeface="B Lotus" panose="00000400000000000000" pitchFamily="2" charset="-78"/>
            </a:endParaRPr>
          </a:p>
        </p:txBody>
      </p:sp>
      <p:sp>
        <p:nvSpPr>
          <p:cNvPr id="25" name="Rectangle 24">
            <a:extLst>
              <a:ext uri="{FF2B5EF4-FFF2-40B4-BE49-F238E27FC236}">
                <a16:creationId xmlns:a16="http://schemas.microsoft.com/office/drawing/2014/main" id="{04C0324A-8D73-4CD6-A1E8-CA2BA762F331}"/>
              </a:ext>
            </a:extLst>
          </p:cNvPr>
          <p:cNvSpPr/>
          <p:nvPr/>
        </p:nvSpPr>
        <p:spPr>
          <a:xfrm>
            <a:off x="4202771" y="3167457"/>
            <a:ext cx="1283214" cy="346249"/>
          </a:xfrm>
          <a:prstGeom prst="rect">
            <a:avLst/>
          </a:prstGeom>
        </p:spPr>
        <p:txBody>
          <a:bodyPr wrap="square" lIns="0" tIns="0" rIns="0" bIns="0">
            <a:spAutoFit/>
          </a:bodyPr>
          <a:lstStyle/>
          <a:p>
            <a:pPr marL="0" lvl="1" algn="ctr" rtl="1"/>
            <a:r>
              <a:rPr lang="fa-IR" sz="1050" dirty="0" smtClean="0">
                <a:effectLst>
                  <a:outerShdw blurRad="38100" dist="38100" dir="2700000" algn="tl">
                    <a:srgbClr val="000000">
                      <a:alpha val="43137"/>
                    </a:srgbClr>
                  </a:outerShdw>
                </a:effectLst>
                <a:cs typeface="B Lotus" panose="00000400000000000000" pitchFamily="2" charset="-78"/>
              </a:rPr>
              <a:t>سطح محصور بین دو نمودار </a:t>
            </a:r>
            <a:r>
              <a:rPr lang="fa-IR" sz="1200" b="1" dirty="0" smtClean="0">
                <a:effectLst>
                  <a:outerShdw blurRad="38100" dist="38100" dir="2700000" algn="tl">
                    <a:srgbClr val="000000">
                      <a:alpha val="43137"/>
                    </a:srgbClr>
                  </a:outerShdw>
                </a:effectLst>
                <a:cs typeface="B Lotus" panose="00000400000000000000" pitchFamily="2" charset="-78"/>
              </a:rPr>
              <a:t>درخواست و پرداخت</a:t>
            </a:r>
            <a:endParaRPr lang="en-US" sz="800" b="1" dirty="0">
              <a:effectLst>
                <a:outerShdw blurRad="38100" dist="38100" dir="2700000" algn="tl">
                  <a:srgbClr val="000000">
                    <a:alpha val="43137"/>
                  </a:srgbClr>
                </a:outerShdw>
              </a:effectLst>
              <a:cs typeface="B Lotus" panose="00000400000000000000" pitchFamily="2" charset="-78"/>
            </a:endParaRPr>
          </a:p>
        </p:txBody>
      </p:sp>
      <p:cxnSp>
        <p:nvCxnSpPr>
          <p:cNvPr id="6" name="Curved Connector 5"/>
          <p:cNvCxnSpPr/>
          <p:nvPr/>
        </p:nvCxnSpPr>
        <p:spPr>
          <a:xfrm flipV="1">
            <a:off x="5674917" y="2869547"/>
            <a:ext cx="860930" cy="390591"/>
          </a:xfrm>
          <a:prstGeom prst="curvedConnector3">
            <a:avLst/>
          </a:prstGeom>
          <a:ln w="3492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0742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up)">
                                      <p:cBhvr>
                                        <p:cTn id="27" dur="500"/>
                                        <p:tgtEl>
                                          <p:spTgt spid="2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down)">
                                      <p:cBhvr>
                                        <p:cTn id="36" dur="500"/>
                                        <p:tgtEl>
                                          <p:spTgt spid="11"/>
                                        </p:tgtEl>
                                      </p:cBhvr>
                                    </p:animEffect>
                                  </p:childTnLst>
                                </p:cTn>
                              </p:par>
                            </p:childTnLst>
                          </p:cTn>
                        </p:par>
                        <p:par>
                          <p:cTn id="37" fill="hold">
                            <p:stCondLst>
                              <p:cond delay="500"/>
                            </p:stCondLst>
                            <p:childTnLst>
                              <p:par>
                                <p:cTn id="38" presetID="10" presetClass="entr" presetSubtype="0" fill="hold" grpId="0" nodeType="after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500"/>
                                        <p:tgtEl>
                                          <p:spTgt spid="48"/>
                                        </p:tgtEl>
                                      </p:cBhvr>
                                    </p:animEffect>
                                  </p:childTnLst>
                                </p:cTn>
                              </p:par>
                            </p:childTnLst>
                          </p:cTn>
                        </p:par>
                        <p:par>
                          <p:cTn id="41" fill="hold">
                            <p:stCondLst>
                              <p:cond delay="1000"/>
                            </p:stCondLst>
                            <p:childTnLst>
                              <p:par>
                                <p:cTn id="42" presetID="10" presetClass="entr" presetSubtype="0"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left)">
                                      <p:cBhvr>
                                        <p:cTn id="49" dur="500"/>
                                        <p:tgtEl>
                                          <p:spTgt spid="16"/>
                                        </p:tgtEl>
                                      </p:cBhvr>
                                    </p:animEffect>
                                  </p:childTnLst>
                                </p:cTn>
                              </p:par>
                            </p:childTnLst>
                          </p:cTn>
                        </p:par>
                        <p:par>
                          <p:cTn id="50" fill="hold">
                            <p:stCondLst>
                              <p:cond delay="500"/>
                            </p:stCondLst>
                            <p:childTnLst>
                              <p:par>
                                <p:cTn id="51" presetID="10" presetClass="entr" presetSubtype="0"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500"/>
                                        <p:tgtEl>
                                          <p:spTgt spid="25"/>
                                        </p:tgtEl>
                                      </p:cBhvr>
                                    </p:animEffect>
                                  </p:childTnLst>
                                </p:cTn>
                              </p:par>
                            </p:childTnLst>
                          </p:cTn>
                        </p:par>
                        <p:par>
                          <p:cTn id="54" fill="hold">
                            <p:stCondLst>
                              <p:cond delay="1000"/>
                            </p:stCondLst>
                            <p:childTnLst>
                              <p:par>
                                <p:cTn id="55" presetID="22" presetClass="entr" presetSubtype="8" fill="hold" nodeType="after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500"/>
                                        <p:tgtEl>
                                          <p:spTgt spid="6"/>
                                        </p:tgtEl>
                                      </p:cBhvr>
                                    </p:animEffect>
                                  </p:childTnLst>
                                </p:cTn>
                              </p:par>
                            </p:childTnLst>
                          </p:cTn>
                        </p:par>
                        <p:par>
                          <p:cTn id="58" fill="hold">
                            <p:stCondLst>
                              <p:cond delay="1500"/>
                            </p:stCondLst>
                            <p:childTnLst>
                              <p:par>
                                <p:cTn id="59" presetID="10" presetClass="entr" presetSubtype="0" fill="hold" grpId="0" nodeType="after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fade">
                                      <p:cBhvr>
                                        <p:cTn id="61" dur="500"/>
                                        <p:tgtEl>
                                          <p:spTgt spid="39"/>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1" grpId="0" animBg="1"/>
      <p:bldP spid="13" grpId="0" animBg="1"/>
      <p:bldP spid="16" grpId="0" animBg="1"/>
      <p:bldP spid="34" grpId="0"/>
      <p:bldP spid="39" grpId="0"/>
      <p:bldP spid="44" grpId="0"/>
      <p:bldP spid="47" grpId="0"/>
      <p:bldP spid="48" grpId="0"/>
      <p:bldP spid="29" grpId="0"/>
      <p:bldP spid="24"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4"/>
          <p:cNvSpPr>
            <a:spLocks noChangeArrowheads="1"/>
          </p:cNvSpPr>
          <p:nvPr/>
        </p:nvSpPr>
        <p:spPr bwMode="auto">
          <a:xfrm>
            <a:off x="0" y="6862582"/>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72" name="Rectangle 71"/>
          <p:cNvSpPr/>
          <p:nvPr/>
        </p:nvSpPr>
        <p:spPr>
          <a:xfrm>
            <a:off x="5415376" y="1908005"/>
            <a:ext cx="3387917" cy="615553"/>
          </a:xfrm>
          <a:prstGeom prst="rect">
            <a:avLst/>
          </a:prstGeom>
        </p:spPr>
        <p:txBody>
          <a:bodyPr wrap="square" lIns="0" tIns="0" rIns="0" bIns="0">
            <a:spAutoFit/>
          </a:bodyPr>
          <a:lstStyle/>
          <a:p>
            <a:pPr marL="0" lvl="1" algn="ctr" rtl="1"/>
            <a:r>
              <a:rPr lang="fa-IR" sz="2000" b="1" dirty="0">
                <a:solidFill>
                  <a:srgbClr val="059397"/>
                </a:solidFill>
                <a:latin typeface="Segoe UI Semibold" pitchFamily="34" charset="0"/>
                <a:cs typeface="B Lotus" panose="00000400000000000000" pitchFamily="2" charset="-78"/>
                <a:sym typeface="Wingdings"/>
              </a:rPr>
              <a:t>برآورد مدت تمدید بر اساس میزان </a:t>
            </a:r>
            <a:r>
              <a:rPr lang="fa-IR" sz="2000" b="1" dirty="0" smtClean="0">
                <a:solidFill>
                  <a:srgbClr val="059397"/>
                </a:solidFill>
                <a:latin typeface="Segoe UI Semibold" pitchFamily="34" charset="0"/>
                <a:cs typeface="B Lotus" panose="00000400000000000000" pitchFamily="2" charset="-78"/>
                <a:sym typeface="Wingdings"/>
              </a:rPr>
              <a:t>عدم موفقیت </a:t>
            </a:r>
            <a:r>
              <a:rPr lang="fa-IR" sz="2000" b="1" dirty="0">
                <a:solidFill>
                  <a:srgbClr val="059397"/>
                </a:solidFill>
                <a:latin typeface="Segoe UI Semibold" pitchFamily="34" charset="0"/>
                <a:cs typeface="B Lotus" panose="00000400000000000000" pitchFamily="2" charset="-78"/>
                <a:sym typeface="Wingdings"/>
              </a:rPr>
              <a:t>کارفرما در ایفای تعهدات مالی</a:t>
            </a:r>
            <a:endParaRPr lang="en-US" sz="2000" b="1" dirty="0">
              <a:solidFill>
                <a:srgbClr val="059397"/>
              </a:solidFill>
              <a:cs typeface="B Lotus" panose="00000400000000000000" pitchFamily="2" charset="-78"/>
            </a:endParaRPr>
          </a:p>
        </p:txBody>
      </p:sp>
      <p:sp>
        <p:nvSpPr>
          <p:cNvPr id="74" name="Isosceles Triangle 73"/>
          <p:cNvSpPr/>
          <p:nvPr/>
        </p:nvSpPr>
        <p:spPr>
          <a:xfrm rot="5400000" flipV="1">
            <a:off x="4973758" y="2197210"/>
            <a:ext cx="158212" cy="166026"/>
          </a:xfrm>
          <a:prstGeom prst="triangle">
            <a:avLst/>
          </a:prstGeom>
          <a:solidFill>
            <a:srgbClr val="059397"/>
          </a:solidFill>
          <a:ln w="12700" cap="sq">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16"/>
          <p:cNvSpPr/>
          <p:nvPr/>
        </p:nvSpPr>
        <p:spPr>
          <a:xfrm>
            <a:off x="3611530" y="1839935"/>
            <a:ext cx="1017712" cy="994286"/>
          </a:xfrm>
          <a:custGeom>
            <a:avLst/>
            <a:gdLst>
              <a:gd name="connsiteX0" fmla="*/ 0 w 1031688"/>
              <a:gd name="connsiteY0" fmla="*/ 515844 h 1031688"/>
              <a:gd name="connsiteX1" fmla="*/ 515844 w 1031688"/>
              <a:gd name="connsiteY1" fmla="*/ 0 h 1031688"/>
              <a:gd name="connsiteX2" fmla="*/ 1031688 w 1031688"/>
              <a:gd name="connsiteY2" fmla="*/ 515844 h 1031688"/>
              <a:gd name="connsiteX3" fmla="*/ 515844 w 1031688"/>
              <a:gd name="connsiteY3" fmla="*/ 1031688 h 1031688"/>
              <a:gd name="connsiteX4" fmla="*/ 0 w 1031688"/>
              <a:gd name="connsiteY4" fmla="*/ 515844 h 1031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688" h="1031688">
                <a:moveTo>
                  <a:pt x="0" y="515844"/>
                </a:moveTo>
                <a:cubicBezTo>
                  <a:pt x="0" y="230951"/>
                  <a:pt x="230951" y="0"/>
                  <a:pt x="515844" y="0"/>
                </a:cubicBezTo>
                <a:cubicBezTo>
                  <a:pt x="800737" y="0"/>
                  <a:pt x="1031688" y="230951"/>
                  <a:pt x="1031688" y="515844"/>
                </a:cubicBezTo>
                <a:cubicBezTo>
                  <a:pt x="1031688" y="800737"/>
                  <a:pt x="800737" y="1031688"/>
                  <a:pt x="515844" y="1031688"/>
                </a:cubicBezTo>
                <a:cubicBezTo>
                  <a:pt x="230951" y="1031688"/>
                  <a:pt x="0" y="800737"/>
                  <a:pt x="0" y="515844"/>
                </a:cubicBezTo>
                <a:close/>
              </a:path>
            </a:pathLst>
          </a:custGeom>
          <a:solidFill>
            <a:srgbClr val="059397">
              <a:alpha val="30000"/>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none" lIns="166327" tIns="166327" rIns="166327" bIns="166327" numCol="1" spcCol="1270" anchor="ctr" anchorCtr="0">
            <a:noAutofit/>
          </a:bodyPr>
          <a:lstStyle/>
          <a:p>
            <a:pPr lvl="0" algn="ctr" defTabSz="1066800">
              <a:lnSpc>
                <a:spcPct val="90000"/>
              </a:lnSpc>
              <a:spcAft>
                <a:spcPct val="35000"/>
              </a:spcAft>
            </a:pPr>
            <a:r>
              <a:rPr lang="fa-IR" b="1" dirty="0" smtClean="0">
                <a:solidFill>
                  <a:srgbClr val="059397"/>
                </a:solidFill>
                <a:latin typeface="Garamond" pitchFamily="18" charset="0"/>
                <a:cs typeface="B Lotus" panose="00000400000000000000" pitchFamily="2" charset="-78"/>
              </a:rPr>
              <a:t>نسبت </a:t>
            </a:r>
            <a:endParaRPr lang="fa-IR" b="1" dirty="0">
              <a:solidFill>
                <a:srgbClr val="059397"/>
              </a:solidFill>
              <a:latin typeface="Garamond" pitchFamily="18" charset="0"/>
              <a:cs typeface="B Lotus" panose="00000400000000000000" pitchFamily="2" charset="-78"/>
            </a:endParaRPr>
          </a:p>
          <a:p>
            <a:pPr lvl="0" algn="ctr" defTabSz="1066800">
              <a:lnSpc>
                <a:spcPct val="90000"/>
              </a:lnSpc>
              <a:spcAft>
                <a:spcPct val="35000"/>
              </a:spcAft>
            </a:pPr>
            <a:r>
              <a:rPr lang="fa-IR" b="1" dirty="0">
                <a:solidFill>
                  <a:srgbClr val="059397"/>
                </a:solidFill>
                <a:latin typeface="Garamond" pitchFamily="18" charset="0"/>
                <a:cs typeface="B Lotus" panose="00000400000000000000" pitchFamily="2" charset="-78"/>
              </a:rPr>
              <a:t>قصور</a:t>
            </a:r>
            <a:endParaRPr lang="en-US" b="1" dirty="0">
              <a:solidFill>
                <a:srgbClr val="059397"/>
              </a:solidFill>
              <a:latin typeface="Garamond" pitchFamily="18" charset="0"/>
              <a:cs typeface="B Lotus" panose="00000400000000000000" pitchFamily="2" charset="-78"/>
            </a:endParaRPr>
          </a:p>
        </p:txBody>
      </p:sp>
      <p:sp>
        <p:nvSpPr>
          <p:cNvPr id="18" name="Up Arrow 17"/>
          <p:cNvSpPr/>
          <p:nvPr/>
        </p:nvSpPr>
        <p:spPr>
          <a:xfrm rot="10800000">
            <a:off x="3933562" y="3056513"/>
            <a:ext cx="373650" cy="455496"/>
          </a:xfrm>
          <a:prstGeom prst="upArrow">
            <a:avLst/>
          </a:prstGeom>
          <a:solidFill>
            <a:srgbClr val="059397">
              <a:alpha val="35000"/>
            </a:srgbClr>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0CEFEBB8-8A3C-4ACB-A611-087819C4B2F3}"/>
                  </a:ext>
                </a:extLst>
              </p:cNvPr>
              <p:cNvSpPr txBox="1"/>
              <p:nvPr/>
            </p:nvSpPr>
            <p:spPr>
              <a:xfrm>
                <a:off x="3264868" y="3694747"/>
                <a:ext cx="1711036" cy="65806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1800" b="1" i="1" smtClean="0">
                              <a:solidFill>
                                <a:srgbClr val="059397"/>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ctrlPr>
                        </m:fPr>
                        <m:num>
                          <m:r>
                            <a:rPr lang="en-US" b="1" i="1">
                              <a:solidFill>
                                <a:srgbClr val="059397"/>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m:t>
                          </m:r>
                          <m:r>
                            <a:rPr lang="en-US" b="1" i="1">
                              <a:solidFill>
                                <a:srgbClr val="059397"/>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𝑺</m:t>
                          </m:r>
                        </m:num>
                        <m:den>
                          <m:sSub>
                            <m:sSubPr>
                              <m:ctrlPr>
                                <a:rPr lang="en-US" b="1" i="1">
                                  <a:solidFill>
                                    <a:srgbClr val="059397"/>
                                  </a:solidFill>
                                  <a:effectLst>
                                    <a:outerShdw blurRad="38100" dist="38100" dir="2700000" algn="tl">
                                      <a:srgbClr val="000000">
                                        <a:alpha val="43137"/>
                                      </a:srgbClr>
                                    </a:outerShdw>
                                  </a:effectLst>
                                  <a:latin typeface="Cambria Math" panose="02040503050406030204" pitchFamily="18" charset="0"/>
                                </a:rPr>
                              </m:ctrlPr>
                            </m:sSubPr>
                            <m:e>
                              <m:r>
                                <a:rPr lang="en-US" b="1" i="1">
                                  <a:solidFill>
                                    <a:srgbClr val="059397"/>
                                  </a:solidFill>
                                  <a:effectLst>
                                    <a:outerShdw blurRad="38100" dist="38100" dir="2700000" algn="tl">
                                      <a:srgbClr val="000000">
                                        <a:alpha val="43137"/>
                                      </a:srgbClr>
                                    </a:outerShdw>
                                  </a:effectLst>
                                  <a:latin typeface="Cambria Math" panose="02040503050406030204" pitchFamily="18" charset="0"/>
                                </a:rPr>
                                <m:t>𝑺</m:t>
                              </m:r>
                            </m:e>
                            <m:sub>
                              <m:r>
                                <a:rPr lang="en-US" b="1" i="1" smtClean="0">
                                  <a:solidFill>
                                    <a:srgbClr val="059397"/>
                                  </a:solidFill>
                                  <a:effectLst>
                                    <a:outerShdw blurRad="38100" dist="38100" dir="2700000" algn="tl">
                                      <a:srgbClr val="000000">
                                        <a:alpha val="43137"/>
                                      </a:srgbClr>
                                    </a:outerShdw>
                                  </a:effectLst>
                                  <a:latin typeface="Cambria Math" panose="02040503050406030204" pitchFamily="18" charset="0"/>
                                </a:rPr>
                                <m:t>𝑹</m:t>
                              </m:r>
                            </m:sub>
                          </m:sSub>
                        </m:den>
                      </m:f>
                      <m:r>
                        <a:rPr lang="en-US" sz="1800" b="1" i="1" smtClean="0">
                          <a:solidFill>
                            <a:srgbClr val="059397"/>
                          </a:solidFill>
                          <a:effectLst>
                            <a:outerShdw blurRad="38100" dist="38100" dir="2700000" algn="tl">
                              <a:srgbClr val="000000">
                                <a:alpha val="43137"/>
                              </a:srgbClr>
                            </a:outerShdw>
                          </a:effectLst>
                          <a:latin typeface="Cambria Math" panose="02040503050406030204" pitchFamily="18" charset="0"/>
                        </a:rPr>
                        <m:t>=</m:t>
                      </m:r>
                      <m:f>
                        <m:fPr>
                          <m:ctrlPr>
                            <a:rPr lang="en-US" b="1" i="1">
                              <a:solidFill>
                                <a:srgbClr val="059397"/>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ctrlPr>
                        </m:fPr>
                        <m:num>
                          <m:sSub>
                            <m:sSubPr>
                              <m:ctrlPr>
                                <a:rPr lang="en-US" b="1" i="1">
                                  <a:solidFill>
                                    <a:srgbClr val="059397"/>
                                  </a:solidFill>
                                  <a:effectLst>
                                    <a:outerShdw blurRad="38100" dist="38100" dir="2700000" algn="tl">
                                      <a:srgbClr val="000000">
                                        <a:alpha val="43137"/>
                                      </a:srgbClr>
                                    </a:outerShdw>
                                  </a:effectLst>
                                  <a:latin typeface="Cambria Math" panose="02040503050406030204" pitchFamily="18" charset="0"/>
                                </a:rPr>
                              </m:ctrlPr>
                            </m:sSubPr>
                            <m:e>
                              <m:r>
                                <a:rPr lang="en-US" b="1" i="1">
                                  <a:solidFill>
                                    <a:srgbClr val="059397"/>
                                  </a:solidFill>
                                  <a:effectLst>
                                    <a:outerShdw blurRad="38100" dist="38100" dir="2700000" algn="tl">
                                      <a:srgbClr val="000000">
                                        <a:alpha val="43137"/>
                                      </a:srgbClr>
                                    </a:outerShdw>
                                  </a:effectLst>
                                  <a:latin typeface="Cambria Math" panose="02040503050406030204" pitchFamily="18" charset="0"/>
                                </a:rPr>
                                <m:t>𝑺</m:t>
                              </m:r>
                            </m:e>
                            <m:sub>
                              <m:r>
                                <a:rPr lang="en-US" b="1" i="1" smtClean="0">
                                  <a:solidFill>
                                    <a:srgbClr val="059397"/>
                                  </a:solidFill>
                                  <a:effectLst>
                                    <a:outerShdw blurRad="38100" dist="38100" dir="2700000" algn="tl">
                                      <a:srgbClr val="000000">
                                        <a:alpha val="43137"/>
                                      </a:srgbClr>
                                    </a:outerShdw>
                                  </a:effectLst>
                                  <a:latin typeface="Cambria Math" panose="02040503050406030204" pitchFamily="18" charset="0"/>
                                </a:rPr>
                                <m:t>𝑹</m:t>
                              </m:r>
                            </m:sub>
                          </m:sSub>
                          <m:r>
                            <a:rPr lang="en-US" b="1" i="1">
                              <a:solidFill>
                                <a:srgbClr val="059397"/>
                              </a:solidFill>
                              <a:effectLst>
                                <a:outerShdw blurRad="38100" dist="38100" dir="2700000" algn="tl">
                                  <a:srgbClr val="000000">
                                    <a:alpha val="43137"/>
                                  </a:srgbClr>
                                </a:outerShdw>
                              </a:effectLst>
                              <a:latin typeface="Cambria Math" panose="02040503050406030204" pitchFamily="18" charset="0"/>
                            </a:rPr>
                            <m:t>−</m:t>
                          </m:r>
                          <m:sSub>
                            <m:sSubPr>
                              <m:ctrlPr>
                                <a:rPr lang="en-US" b="1" i="1">
                                  <a:solidFill>
                                    <a:srgbClr val="059397"/>
                                  </a:solidFill>
                                  <a:effectLst>
                                    <a:outerShdw blurRad="38100" dist="38100" dir="2700000" algn="tl">
                                      <a:srgbClr val="000000">
                                        <a:alpha val="43137"/>
                                      </a:srgbClr>
                                    </a:outerShdw>
                                  </a:effectLst>
                                  <a:latin typeface="Cambria Math" panose="02040503050406030204" pitchFamily="18" charset="0"/>
                                </a:rPr>
                              </m:ctrlPr>
                            </m:sSubPr>
                            <m:e>
                              <m:r>
                                <a:rPr lang="en-US" b="1" i="1">
                                  <a:solidFill>
                                    <a:srgbClr val="059397"/>
                                  </a:solidFill>
                                  <a:effectLst>
                                    <a:outerShdw blurRad="38100" dist="38100" dir="2700000" algn="tl">
                                      <a:srgbClr val="000000">
                                        <a:alpha val="43137"/>
                                      </a:srgbClr>
                                    </a:outerShdw>
                                  </a:effectLst>
                                  <a:latin typeface="Cambria Math" panose="02040503050406030204" pitchFamily="18" charset="0"/>
                                </a:rPr>
                                <m:t>𝑺</m:t>
                              </m:r>
                            </m:e>
                            <m:sub>
                              <m:r>
                                <a:rPr lang="en-US" b="1" i="1" smtClean="0">
                                  <a:solidFill>
                                    <a:srgbClr val="059397"/>
                                  </a:solidFill>
                                  <a:effectLst>
                                    <a:outerShdw blurRad="38100" dist="38100" dir="2700000" algn="tl">
                                      <a:srgbClr val="000000">
                                        <a:alpha val="43137"/>
                                      </a:srgbClr>
                                    </a:outerShdw>
                                  </a:effectLst>
                                  <a:latin typeface="Cambria Math" panose="02040503050406030204" pitchFamily="18" charset="0"/>
                                </a:rPr>
                                <m:t>𝑷</m:t>
                              </m:r>
                            </m:sub>
                          </m:sSub>
                        </m:num>
                        <m:den>
                          <m:sSub>
                            <m:sSubPr>
                              <m:ctrlPr>
                                <a:rPr lang="en-US" b="1" i="1">
                                  <a:solidFill>
                                    <a:srgbClr val="059397"/>
                                  </a:solidFill>
                                  <a:effectLst>
                                    <a:outerShdw blurRad="38100" dist="38100" dir="2700000" algn="tl">
                                      <a:srgbClr val="000000">
                                        <a:alpha val="43137"/>
                                      </a:srgbClr>
                                    </a:outerShdw>
                                  </a:effectLst>
                                  <a:latin typeface="Cambria Math" panose="02040503050406030204" pitchFamily="18" charset="0"/>
                                </a:rPr>
                              </m:ctrlPr>
                            </m:sSubPr>
                            <m:e>
                              <m:r>
                                <a:rPr lang="en-US" b="1" i="1">
                                  <a:solidFill>
                                    <a:srgbClr val="059397"/>
                                  </a:solidFill>
                                  <a:effectLst>
                                    <a:outerShdw blurRad="38100" dist="38100" dir="2700000" algn="tl">
                                      <a:srgbClr val="000000">
                                        <a:alpha val="43137"/>
                                      </a:srgbClr>
                                    </a:outerShdw>
                                  </a:effectLst>
                                  <a:latin typeface="Cambria Math" panose="02040503050406030204" pitchFamily="18" charset="0"/>
                                </a:rPr>
                                <m:t>𝑺</m:t>
                              </m:r>
                            </m:e>
                            <m:sub>
                              <m:r>
                                <a:rPr lang="en-US" b="1" i="1" smtClean="0">
                                  <a:solidFill>
                                    <a:srgbClr val="059397"/>
                                  </a:solidFill>
                                  <a:effectLst>
                                    <a:outerShdw blurRad="38100" dist="38100" dir="2700000" algn="tl">
                                      <a:srgbClr val="000000">
                                        <a:alpha val="43137"/>
                                      </a:srgbClr>
                                    </a:outerShdw>
                                  </a:effectLst>
                                  <a:latin typeface="Cambria Math" panose="02040503050406030204" pitchFamily="18" charset="0"/>
                                </a:rPr>
                                <m:t>𝑹</m:t>
                              </m:r>
                            </m:sub>
                          </m:sSub>
                        </m:den>
                      </m:f>
                    </m:oMath>
                  </m:oMathPara>
                </a14:m>
                <a:endParaRPr lang="en-US" sz="1800" b="1" dirty="0">
                  <a:solidFill>
                    <a:srgbClr val="059397"/>
                  </a:solidFill>
                  <a:effectLst>
                    <a:outerShdw blurRad="38100" dist="38100" dir="2700000" algn="tl">
                      <a:srgbClr val="000000">
                        <a:alpha val="43137"/>
                      </a:srgbClr>
                    </a:outerShdw>
                  </a:effectLst>
                </a:endParaRPr>
              </a:p>
            </p:txBody>
          </p:sp>
        </mc:Choice>
        <mc:Fallback xmlns="">
          <p:sp>
            <p:nvSpPr>
              <p:cNvPr id="21" name="TextBox 20">
                <a:extLst>
                  <a:ext uri="{FF2B5EF4-FFF2-40B4-BE49-F238E27FC236}">
                    <a16:creationId xmlns:a16="http://schemas.microsoft.com/office/drawing/2014/main" id="{0CEFEBB8-8A3C-4ACB-A611-087819C4B2F3}"/>
                  </a:ext>
                </a:extLst>
              </p:cNvPr>
              <p:cNvSpPr txBox="1">
                <a:spLocks noRot="1" noChangeAspect="1" noMove="1" noResize="1" noEditPoints="1" noAdjustHandles="1" noChangeArrowheads="1" noChangeShapeType="1" noTextEdit="1"/>
              </p:cNvSpPr>
              <p:nvPr/>
            </p:nvSpPr>
            <p:spPr>
              <a:xfrm>
                <a:off x="3264868" y="3694747"/>
                <a:ext cx="1711036" cy="658065"/>
              </a:xfrm>
              <a:prstGeom prst="rect">
                <a:avLst/>
              </a:prstGeom>
              <a:blipFill>
                <a:blip r:embed="rId3"/>
                <a:stretch>
                  <a:fillRect/>
                </a:stretch>
              </a:blipFill>
            </p:spPr>
            <p:txBody>
              <a:bodyPr/>
              <a:lstStyle/>
              <a:p>
                <a:r>
                  <a:rPr lang="en-US">
                    <a:noFill/>
                  </a:rPr>
                  <a:t> </a:t>
                </a:r>
              </a:p>
            </p:txBody>
          </p:sp>
        </mc:Fallback>
      </mc:AlternateContent>
      <p:sp>
        <p:nvSpPr>
          <p:cNvPr id="22" name="Up Arrow 17">
            <a:extLst>
              <a:ext uri="{FF2B5EF4-FFF2-40B4-BE49-F238E27FC236}">
                <a16:creationId xmlns:a16="http://schemas.microsoft.com/office/drawing/2014/main" id="{4DD5DB07-1319-45DE-95D0-A109A81BCFC2}"/>
              </a:ext>
            </a:extLst>
          </p:cNvPr>
          <p:cNvSpPr/>
          <p:nvPr/>
        </p:nvSpPr>
        <p:spPr>
          <a:xfrm rot="10800000">
            <a:off x="3933562" y="4540162"/>
            <a:ext cx="373650" cy="455496"/>
          </a:xfrm>
          <a:prstGeom prst="upArrow">
            <a:avLst/>
          </a:prstGeom>
          <a:solidFill>
            <a:srgbClr val="059397">
              <a:alpha val="35000"/>
            </a:srgbClr>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A259D506-8045-4CBE-A877-209855CC85E7}"/>
                  </a:ext>
                </a:extLst>
              </p:cNvPr>
              <p:cNvSpPr txBox="1"/>
              <p:nvPr/>
            </p:nvSpPr>
            <p:spPr>
              <a:xfrm>
                <a:off x="1915780" y="5343991"/>
                <a:ext cx="4728860" cy="669863"/>
              </a:xfrm>
              <a:prstGeom prst="rect">
                <a:avLst/>
              </a:prstGeom>
              <a:noFill/>
            </p:spPr>
            <p:txBody>
              <a:bodyPr wrap="square">
                <a:spAutoFit/>
              </a:bodyPr>
              <a:lstStyle/>
              <a:p>
                <a:r>
                  <a:rPr lang="en-US" sz="2400" b="1" i="1" dirty="0" smtClean="0">
                    <a:solidFill>
                      <a:schemeClr val="tx1"/>
                    </a:solidFill>
                    <a:effectLst>
                      <a:outerShdw blurRad="38100" dist="38100" dir="2700000" algn="tl">
                        <a:srgbClr val="000000">
                          <a:alpha val="43137"/>
                        </a:srgbClr>
                      </a:outerShdw>
                    </a:effectLst>
                    <a:latin typeface="Cambria" panose="02040503050406030204" pitchFamily="18" charset="0"/>
                    <a:ea typeface="Cambria Math" panose="02040503050406030204" pitchFamily="18" charset="0"/>
                  </a:rPr>
                  <a:t>T</a:t>
                </a:r>
                <a:r>
                  <a:rPr lang="fa-IR" sz="1400" b="1" dirty="0">
                    <a:solidFill>
                      <a:schemeClr val="tx1"/>
                    </a:solidFill>
                    <a:effectLst>
                      <a:outerShdw blurRad="38100" dist="38100" dir="2700000" algn="tl">
                        <a:srgbClr val="000000">
                          <a:alpha val="43137"/>
                        </a:srgbClr>
                      </a:outerShdw>
                    </a:effectLst>
                    <a:ea typeface="Cambria Math" panose="02040503050406030204" pitchFamily="18" charset="0"/>
                    <a:cs typeface="B Lotus" panose="00000400000000000000" pitchFamily="2" charset="-78"/>
                  </a:rPr>
                  <a:t>تمدید</a:t>
                </a:r>
                <a14:m>
                  <m:oMath xmlns:m="http://schemas.openxmlformats.org/officeDocument/2006/math">
                    <m:r>
                      <a:rPr lang="fa-IR" sz="2400" b="1" i="0" smtClean="0">
                        <a:solidFill>
                          <a:schemeClr val="tx1"/>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 </m:t>
                    </m:r>
                    <m:r>
                      <a:rPr lang="fa-IR" sz="2400" b="1" i="0" smtClean="0">
                        <a:solidFill>
                          <a:srgbClr val="059397"/>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m:t>
                    </m:r>
                    <m:r>
                      <a:rPr lang="en-US" sz="2400" b="1" i="0" smtClean="0">
                        <a:solidFill>
                          <a:srgbClr val="059397"/>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m:t>
                    </m:r>
                    <m:f>
                      <m:fPr>
                        <m:ctrlPr>
                          <a:rPr lang="en-US" sz="2400" b="1" i="1" smtClean="0">
                            <a:solidFill>
                              <a:srgbClr val="059397"/>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ctrlPr>
                      </m:fPr>
                      <m:num>
                        <m:r>
                          <a:rPr lang="en-US" sz="2400" b="1" i="1">
                            <a:solidFill>
                              <a:srgbClr val="059397"/>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m:t>
                        </m:r>
                        <m:r>
                          <a:rPr lang="en-US" sz="2400" b="1" i="1">
                            <a:solidFill>
                              <a:srgbClr val="059397"/>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𝑺</m:t>
                        </m:r>
                      </m:num>
                      <m:den>
                        <m:sSub>
                          <m:sSubPr>
                            <m:ctrlPr>
                              <a:rPr lang="en-US" sz="2400" b="1" i="1">
                                <a:solidFill>
                                  <a:srgbClr val="059397"/>
                                </a:solidFill>
                                <a:effectLst>
                                  <a:outerShdw blurRad="38100" dist="38100" dir="2700000" algn="tl">
                                    <a:srgbClr val="000000">
                                      <a:alpha val="43137"/>
                                    </a:srgbClr>
                                  </a:outerShdw>
                                </a:effectLst>
                                <a:latin typeface="Cambria Math" panose="02040503050406030204" pitchFamily="18" charset="0"/>
                              </a:rPr>
                            </m:ctrlPr>
                          </m:sSubPr>
                          <m:e>
                            <m:r>
                              <a:rPr lang="en-US" sz="2400" b="1" i="1">
                                <a:solidFill>
                                  <a:srgbClr val="059397"/>
                                </a:solidFill>
                                <a:effectLst>
                                  <a:outerShdw blurRad="38100" dist="38100" dir="2700000" algn="tl">
                                    <a:srgbClr val="000000">
                                      <a:alpha val="43137"/>
                                    </a:srgbClr>
                                  </a:outerShdw>
                                </a:effectLst>
                                <a:latin typeface="Cambria Math" panose="02040503050406030204" pitchFamily="18" charset="0"/>
                              </a:rPr>
                              <m:t>𝑺</m:t>
                            </m:r>
                          </m:e>
                          <m:sub>
                            <m:r>
                              <a:rPr lang="en-US" sz="2400" b="1" i="1">
                                <a:solidFill>
                                  <a:srgbClr val="059397"/>
                                </a:solidFill>
                                <a:effectLst>
                                  <a:outerShdw blurRad="38100" dist="38100" dir="2700000" algn="tl">
                                    <a:srgbClr val="000000">
                                      <a:alpha val="43137"/>
                                    </a:srgbClr>
                                  </a:outerShdw>
                                </a:effectLst>
                                <a:latin typeface="Cambria Math" panose="02040503050406030204" pitchFamily="18" charset="0"/>
                              </a:rPr>
                              <m:t>𝑷</m:t>
                            </m:r>
                          </m:sub>
                        </m:sSub>
                      </m:den>
                    </m:f>
                    <m:r>
                      <a:rPr lang="en-US" sz="2400" b="1" i="1" smtClean="0">
                        <a:solidFill>
                          <a:srgbClr val="059397"/>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m:t>
                    </m:r>
                    <m:r>
                      <a:rPr lang="en-US" sz="2400" b="1" i="1">
                        <a:solidFill>
                          <a:srgbClr val="059397"/>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m:t>
                    </m:r>
                    <m:sSub>
                      <m:sSubPr>
                        <m:ctrlPr>
                          <a:rPr lang="en-US" sz="2400" b="1" i="1" smtClean="0">
                            <a:solidFill>
                              <a:schemeClr val="tx1"/>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ctrlPr>
                      </m:sSubPr>
                      <m:e>
                        <m:r>
                          <a:rPr lang="en-US" sz="2400" b="1" i="1" smtClean="0">
                            <a:solidFill>
                              <a:schemeClr val="tx1"/>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𝑻</m:t>
                        </m:r>
                      </m:e>
                      <m:sub>
                        <m:r>
                          <m:rPr>
                            <m:nor/>
                          </m:rPr>
                          <a:rPr lang="fa-IR" sz="1400" b="1" i="0" dirty="0" smtClean="0">
                            <a:solidFill>
                              <a:prstClr val="black"/>
                            </a:solidFill>
                            <a:effectLst>
                              <a:outerShdw blurRad="38100" dist="38100" dir="2700000" algn="tl">
                                <a:srgbClr val="000000">
                                  <a:alpha val="43137"/>
                                </a:srgbClr>
                              </a:outerShdw>
                            </a:effectLst>
                            <a:ea typeface="Cambria Math" panose="02040503050406030204" pitchFamily="18" charset="0"/>
                            <a:cs typeface="B Lotus" panose="00000400000000000000" pitchFamily="2" charset="-78"/>
                          </a:rPr>
                          <m:t>اولیه</m:t>
                        </m:r>
                      </m:sub>
                    </m:sSub>
                    <m:r>
                      <a:rPr lang="en-US" sz="2400" b="1" i="1" smtClean="0">
                        <a:solidFill>
                          <a:srgbClr val="059397"/>
                        </a:solidFill>
                        <a:effectLst>
                          <a:outerShdw blurRad="38100" dist="38100" dir="2700000" algn="tl">
                            <a:srgbClr val="000000">
                              <a:alpha val="43137"/>
                            </a:srgbClr>
                          </a:outerShdw>
                        </a:effectLst>
                        <a:latin typeface="Cambria Math" panose="02040503050406030204" pitchFamily="18" charset="0"/>
                      </a:rPr>
                      <m:t>=(</m:t>
                    </m:r>
                    <m:f>
                      <m:fPr>
                        <m:ctrlPr>
                          <a:rPr lang="en-US" sz="2400" b="1" i="1">
                            <a:solidFill>
                              <a:srgbClr val="059397"/>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ctrlPr>
                      </m:fPr>
                      <m:num>
                        <m:sSub>
                          <m:sSubPr>
                            <m:ctrlPr>
                              <a:rPr lang="en-US" sz="2400" b="1" i="1">
                                <a:solidFill>
                                  <a:srgbClr val="059397"/>
                                </a:solidFill>
                                <a:effectLst>
                                  <a:outerShdw blurRad="38100" dist="38100" dir="2700000" algn="tl">
                                    <a:srgbClr val="000000">
                                      <a:alpha val="43137"/>
                                    </a:srgbClr>
                                  </a:outerShdw>
                                </a:effectLst>
                                <a:latin typeface="Cambria Math" panose="02040503050406030204" pitchFamily="18" charset="0"/>
                              </a:rPr>
                            </m:ctrlPr>
                          </m:sSubPr>
                          <m:e>
                            <m:r>
                              <a:rPr lang="en-US" sz="2400" b="1" i="1">
                                <a:solidFill>
                                  <a:srgbClr val="059397"/>
                                </a:solidFill>
                                <a:effectLst>
                                  <a:outerShdw blurRad="38100" dist="38100" dir="2700000" algn="tl">
                                    <a:srgbClr val="000000">
                                      <a:alpha val="43137"/>
                                    </a:srgbClr>
                                  </a:outerShdw>
                                </a:effectLst>
                                <a:latin typeface="Cambria Math" panose="02040503050406030204" pitchFamily="18" charset="0"/>
                              </a:rPr>
                              <m:t>𝑺</m:t>
                            </m:r>
                          </m:e>
                          <m:sub>
                            <m:r>
                              <a:rPr lang="en-US" sz="2400" b="1" i="1" smtClean="0">
                                <a:solidFill>
                                  <a:srgbClr val="059397"/>
                                </a:solidFill>
                                <a:effectLst>
                                  <a:outerShdw blurRad="38100" dist="38100" dir="2700000" algn="tl">
                                    <a:srgbClr val="000000">
                                      <a:alpha val="43137"/>
                                    </a:srgbClr>
                                  </a:outerShdw>
                                </a:effectLst>
                                <a:latin typeface="Cambria Math" panose="02040503050406030204" pitchFamily="18" charset="0"/>
                              </a:rPr>
                              <m:t>𝑹</m:t>
                            </m:r>
                          </m:sub>
                        </m:sSub>
                        <m:r>
                          <a:rPr lang="en-US" sz="2400" b="1" i="1">
                            <a:solidFill>
                              <a:srgbClr val="059397"/>
                            </a:solidFill>
                            <a:effectLst>
                              <a:outerShdw blurRad="38100" dist="38100" dir="2700000" algn="tl">
                                <a:srgbClr val="000000">
                                  <a:alpha val="43137"/>
                                </a:srgbClr>
                              </a:outerShdw>
                            </a:effectLst>
                            <a:latin typeface="Cambria Math" panose="02040503050406030204" pitchFamily="18" charset="0"/>
                          </a:rPr>
                          <m:t>−</m:t>
                        </m:r>
                        <m:sSub>
                          <m:sSubPr>
                            <m:ctrlPr>
                              <a:rPr lang="en-US" sz="2400" b="1" i="1">
                                <a:solidFill>
                                  <a:srgbClr val="059397"/>
                                </a:solidFill>
                                <a:effectLst>
                                  <a:outerShdw blurRad="38100" dist="38100" dir="2700000" algn="tl">
                                    <a:srgbClr val="000000">
                                      <a:alpha val="43137"/>
                                    </a:srgbClr>
                                  </a:outerShdw>
                                </a:effectLst>
                                <a:latin typeface="Cambria Math" panose="02040503050406030204" pitchFamily="18" charset="0"/>
                              </a:rPr>
                            </m:ctrlPr>
                          </m:sSubPr>
                          <m:e>
                            <m:r>
                              <a:rPr lang="en-US" sz="2400" b="1" i="1">
                                <a:solidFill>
                                  <a:srgbClr val="059397"/>
                                </a:solidFill>
                                <a:effectLst>
                                  <a:outerShdw blurRad="38100" dist="38100" dir="2700000" algn="tl">
                                    <a:srgbClr val="000000">
                                      <a:alpha val="43137"/>
                                    </a:srgbClr>
                                  </a:outerShdw>
                                </a:effectLst>
                                <a:latin typeface="Cambria Math" panose="02040503050406030204" pitchFamily="18" charset="0"/>
                              </a:rPr>
                              <m:t>𝑺</m:t>
                            </m:r>
                          </m:e>
                          <m:sub>
                            <m:r>
                              <a:rPr lang="en-US" sz="2400" b="1" i="1" smtClean="0">
                                <a:solidFill>
                                  <a:srgbClr val="059397"/>
                                </a:solidFill>
                                <a:effectLst>
                                  <a:outerShdw blurRad="38100" dist="38100" dir="2700000" algn="tl">
                                    <a:srgbClr val="000000">
                                      <a:alpha val="43137"/>
                                    </a:srgbClr>
                                  </a:outerShdw>
                                </a:effectLst>
                                <a:latin typeface="Cambria Math" panose="02040503050406030204" pitchFamily="18" charset="0"/>
                              </a:rPr>
                              <m:t>𝑷</m:t>
                            </m:r>
                          </m:sub>
                        </m:sSub>
                      </m:num>
                      <m:den>
                        <m:sSub>
                          <m:sSubPr>
                            <m:ctrlPr>
                              <a:rPr lang="en-US" sz="2400" b="1" i="1">
                                <a:solidFill>
                                  <a:srgbClr val="059397"/>
                                </a:solidFill>
                                <a:effectLst>
                                  <a:outerShdw blurRad="38100" dist="38100" dir="2700000" algn="tl">
                                    <a:srgbClr val="000000">
                                      <a:alpha val="43137"/>
                                    </a:srgbClr>
                                  </a:outerShdw>
                                </a:effectLst>
                                <a:latin typeface="Cambria Math" panose="02040503050406030204" pitchFamily="18" charset="0"/>
                              </a:rPr>
                            </m:ctrlPr>
                          </m:sSubPr>
                          <m:e>
                            <m:r>
                              <a:rPr lang="en-US" sz="2400" b="1" i="1">
                                <a:solidFill>
                                  <a:srgbClr val="059397"/>
                                </a:solidFill>
                                <a:effectLst>
                                  <a:outerShdw blurRad="38100" dist="38100" dir="2700000" algn="tl">
                                    <a:srgbClr val="000000">
                                      <a:alpha val="43137"/>
                                    </a:srgbClr>
                                  </a:outerShdw>
                                </a:effectLst>
                                <a:latin typeface="Cambria Math" panose="02040503050406030204" pitchFamily="18" charset="0"/>
                              </a:rPr>
                              <m:t>𝑺</m:t>
                            </m:r>
                          </m:e>
                          <m:sub>
                            <m:r>
                              <a:rPr lang="en-US" sz="2400" b="1" i="1" smtClean="0">
                                <a:solidFill>
                                  <a:srgbClr val="059397"/>
                                </a:solidFill>
                                <a:effectLst>
                                  <a:outerShdw blurRad="38100" dist="38100" dir="2700000" algn="tl">
                                    <a:srgbClr val="000000">
                                      <a:alpha val="43137"/>
                                    </a:srgbClr>
                                  </a:outerShdw>
                                </a:effectLst>
                                <a:latin typeface="Cambria Math" panose="02040503050406030204" pitchFamily="18" charset="0"/>
                              </a:rPr>
                              <m:t>𝑹</m:t>
                            </m:r>
                          </m:sub>
                        </m:sSub>
                      </m:den>
                    </m:f>
                    <m:r>
                      <a:rPr lang="en-US" sz="2400" b="1" i="1" smtClean="0">
                        <a:solidFill>
                          <a:srgbClr val="059397"/>
                        </a:solidFill>
                        <a:effectLst>
                          <a:outerShdw blurRad="38100" dist="38100" dir="2700000" algn="tl">
                            <a:srgbClr val="000000">
                              <a:alpha val="43137"/>
                            </a:srgbClr>
                          </a:outerShdw>
                        </a:effectLst>
                        <a:latin typeface="Cambria Math" panose="02040503050406030204" pitchFamily="18" charset="0"/>
                      </a:rPr>
                      <m:t>)</m:t>
                    </m:r>
                    <m:r>
                      <a:rPr lang="en-US" sz="2400" b="1" i="1">
                        <a:solidFill>
                          <a:srgbClr val="059397"/>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m:t>
                    </m:r>
                    <m:sSub>
                      <m:sSubPr>
                        <m:ctrlPr>
                          <a:rPr lang="en-US" sz="2400" b="1" i="1" smtClean="0">
                            <a:solidFill>
                              <a:schemeClr val="tx1"/>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ctrlPr>
                      </m:sSubPr>
                      <m:e>
                        <m:r>
                          <a:rPr lang="en-US" sz="2400" b="1" i="1">
                            <a:solidFill>
                              <a:schemeClr val="tx1"/>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𝑻</m:t>
                        </m:r>
                      </m:e>
                      <m:sub>
                        <m:r>
                          <a:rPr lang="en-US" sz="2400" b="1" i="1" smtClean="0">
                            <a:solidFill>
                              <a:schemeClr val="tx1"/>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𝟎</m:t>
                        </m:r>
                      </m:sub>
                    </m:sSub>
                  </m:oMath>
                </a14:m>
                <a:endParaRPr lang="en-US" sz="2400" b="1" dirty="0">
                  <a:solidFill>
                    <a:srgbClr val="059397"/>
                  </a:solidFill>
                  <a:effectLst>
                    <a:outerShdw blurRad="38100" dist="38100" dir="2700000" algn="tl">
                      <a:srgbClr val="000000">
                        <a:alpha val="43137"/>
                      </a:srgbClr>
                    </a:outerShdw>
                  </a:effectLst>
                </a:endParaRPr>
              </a:p>
            </p:txBody>
          </p:sp>
        </mc:Choice>
        <mc:Fallback xmlns="">
          <p:sp>
            <p:nvSpPr>
              <p:cNvPr id="23" name="TextBox 22">
                <a:extLst>
                  <a:ext uri="{FF2B5EF4-FFF2-40B4-BE49-F238E27FC236}">
                    <a16:creationId xmlns:a16="http://schemas.microsoft.com/office/drawing/2014/main" id="{A259D506-8045-4CBE-A877-209855CC85E7}"/>
                  </a:ext>
                </a:extLst>
              </p:cNvPr>
              <p:cNvSpPr txBox="1">
                <a:spLocks noRot="1" noChangeAspect="1" noMove="1" noResize="1" noEditPoints="1" noAdjustHandles="1" noChangeArrowheads="1" noChangeShapeType="1" noTextEdit="1"/>
              </p:cNvSpPr>
              <p:nvPr/>
            </p:nvSpPr>
            <p:spPr>
              <a:xfrm>
                <a:off x="1915780" y="5343991"/>
                <a:ext cx="4728860" cy="669863"/>
              </a:xfrm>
              <a:prstGeom prst="rect">
                <a:avLst/>
              </a:prstGeom>
              <a:blipFill>
                <a:blip r:embed="rId4"/>
                <a:stretch>
                  <a:fillRect l="-2062" b="-5455"/>
                </a:stretch>
              </a:blipFill>
            </p:spPr>
            <p:txBody>
              <a:bodyPr/>
              <a:lstStyle/>
              <a:p>
                <a:r>
                  <a:rPr lang="en-US">
                    <a:noFill/>
                  </a:rPr>
                  <a:t> </a:t>
                </a:r>
              </a:p>
            </p:txBody>
          </p:sp>
        </mc:Fallback>
      </mc:AlternateContent>
      <p:sp>
        <p:nvSpPr>
          <p:cNvPr id="24" name="Rectangle 23">
            <a:extLst>
              <a:ext uri="{FF2B5EF4-FFF2-40B4-BE49-F238E27FC236}">
                <a16:creationId xmlns:a16="http://schemas.microsoft.com/office/drawing/2014/main" id="{D643D818-C6A6-4B44-A0F9-EC38D7D5ABFD}"/>
              </a:ext>
            </a:extLst>
          </p:cNvPr>
          <p:cNvSpPr/>
          <p:nvPr/>
        </p:nvSpPr>
        <p:spPr>
          <a:xfrm>
            <a:off x="731520" y="146526"/>
            <a:ext cx="4983663" cy="430887"/>
          </a:xfrm>
          <a:prstGeom prst="rect">
            <a:avLst/>
          </a:prstGeom>
        </p:spPr>
        <p:txBody>
          <a:bodyPr wrap="square" lIns="0" tIns="0" rIns="0" bIns="0">
            <a:spAutoFit/>
          </a:bodyPr>
          <a:lstStyle/>
          <a:p>
            <a:pPr algn="r" rtl="1"/>
            <a:r>
              <a:rPr lang="fa-IR" sz="2800" b="1" dirty="0">
                <a:solidFill>
                  <a:srgbClr val="059397"/>
                </a:solidFill>
                <a:latin typeface="Segoe UI Light" panose="020B0502040204020203" pitchFamily="34" charset="0"/>
                <a:cs typeface="B Lotus" panose="00000400000000000000" pitchFamily="2" charset="-78"/>
              </a:rPr>
              <a:t>مدل مفهومی </a:t>
            </a:r>
            <a:r>
              <a:rPr lang="fa-IR" b="1" dirty="0">
                <a:solidFill>
                  <a:srgbClr val="059397"/>
                </a:solidFill>
                <a:latin typeface="Segoe UI Light" panose="020B0502040204020203" pitchFamily="34" charset="0"/>
                <a:cs typeface="B Lotus" panose="00000400000000000000" pitchFamily="2" charset="-78"/>
              </a:rPr>
              <a:t>(بر اساس سطح زیر منحنی جریان نقدی پروژه)</a:t>
            </a:r>
            <a:endParaRPr lang="fa-IR" sz="2800" b="1" dirty="0">
              <a:solidFill>
                <a:srgbClr val="059397"/>
              </a:solidFill>
              <a:latin typeface="Segoe UI Light" panose="020B0502040204020203" pitchFamily="34" charset="0"/>
              <a:cs typeface="B Lotus" panose="00000400000000000000" pitchFamily="2" charset="-78"/>
            </a:endParaRPr>
          </a:p>
        </p:txBody>
      </p:sp>
    </p:spTree>
    <p:extLst>
      <p:ext uri="{BB962C8B-B14F-4D97-AF65-F5344CB8AC3E}">
        <p14:creationId xmlns:p14="http://schemas.microsoft.com/office/powerpoint/2010/main" val="1841947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right)">
                                      <p:cBhvr>
                                        <p:cTn id="11" dur="800"/>
                                        <p:tgtEl>
                                          <p:spTgt spid="72"/>
                                        </p:tgtEl>
                                      </p:cBhvr>
                                    </p:animEffect>
                                  </p:childTnLst>
                                </p:cTn>
                              </p:par>
                            </p:childTnLst>
                          </p:cTn>
                        </p:par>
                        <p:par>
                          <p:cTn id="12" fill="hold">
                            <p:stCondLst>
                              <p:cond delay="1300"/>
                            </p:stCondLst>
                            <p:childTnLst>
                              <p:par>
                                <p:cTn id="13" presetID="10" presetClass="entr" presetSubtype="0" repeatCount="3000" fill="hold" grpId="0" nodeType="after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fade">
                                      <p:cBhvr>
                                        <p:cTn id="15" dur="200"/>
                                        <p:tgtEl>
                                          <p:spTgt spid="74"/>
                                        </p:tgtEl>
                                      </p:cBhvr>
                                    </p:animEffect>
                                  </p:childTnLst>
                                </p:cTn>
                              </p:par>
                            </p:childTnLst>
                          </p:cTn>
                        </p:par>
                        <p:par>
                          <p:cTn id="16" fill="hold">
                            <p:stCondLst>
                              <p:cond delay="19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400"/>
                            </p:stCondLst>
                            <p:childTnLst>
                              <p:par>
                                <p:cTn id="21" presetID="22" presetClass="entr" presetSubtype="1"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500"/>
                                        <p:tgtEl>
                                          <p:spTgt spid="18"/>
                                        </p:tgtEl>
                                      </p:cBhvr>
                                    </p:animEffect>
                                  </p:childTnLst>
                                </p:cTn>
                              </p:par>
                            </p:childTnLst>
                          </p:cTn>
                        </p:par>
                        <p:par>
                          <p:cTn id="24" fill="hold">
                            <p:stCondLst>
                              <p:cond delay="2900"/>
                            </p:stCondLst>
                            <p:childTnLst>
                              <p:par>
                                <p:cTn id="25" presetID="22" presetClass="entr" presetSubtype="8"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childTnLst>
                          </p:cTn>
                        </p:par>
                        <p:par>
                          <p:cTn id="28" fill="hold">
                            <p:stCondLst>
                              <p:cond delay="3400"/>
                            </p:stCondLst>
                            <p:childTnLst>
                              <p:par>
                                <p:cTn id="29" presetID="22" presetClass="entr" presetSubtype="1"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3900"/>
                            </p:stCondLst>
                            <p:childTnLst>
                              <p:par>
                                <p:cTn id="33" presetID="22" presetClass="entr" presetSubtype="8"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4" grpId="0" animBg="1"/>
      <p:bldP spid="17" grpId="0" animBg="1"/>
      <p:bldP spid="18" grpId="0" animBg="1"/>
      <p:bldP spid="21" grpId="0"/>
      <p:bldP spid="22" grpId="0" animBg="1"/>
      <p:bldP spid="23"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4"/>
          <p:cNvSpPr>
            <a:spLocks noChangeArrowheads="1"/>
          </p:cNvSpPr>
          <p:nvPr/>
        </p:nvSpPr>
        <p:spPr bwMode="auto">
          <a:xfrm>
            <a:off x="0" y="6862582"/>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24" name="Rectangle 23">
            <a:extLst>
              <a:ext uri="{FF2B5EF4-FFF2-40B4-BE49-F238E27FC236}">
                <a16:creationId xmlns:a16="http://schemas.microsoft.com/office/drawing/2014/main" id="{D643D818-C6A6-4B44-A0F9-EC38D7D5ABFD}"/>
              </a:ext>
            </a:extLst>
          </p:cNvPr>
          <p:cNvSpPr/>
          <p:nvPr/>
        </p:nvSpPr>
        <p:spPr>
          <a:xfrm>
            <a:off x="963168" y="146526"/>
            <a:ext cx="4752015" cy="861774"/>
          </a:xfrm>
          <a:prstGeom prst="rect">
            <a:avLst/>
          </a:prstGeom>
        </p:spPr>
        <p:txBody>
          <a:bodyPr wrap="square" lIns="0" tIns="0" rIns="0" bIns="0">
            <a:spAutoFit/>
          </a:bodyPr>
          <a:lstStyle/>
          <a:p>
            <a:pPr algn="r" rtl="1"/>
            <a:r>
              <a:rPr lang="fa-IR" sz="2800" b="1" dirty="0" smtClean="0">
                <a:solidFill>
                  <a:srgbClr val="059397"/>
                </a:solidFill>
                <a:latin typeface="Segoe UI Light" panose="020B0502040204020203" pitchFamily="34" charset="0"/>
                <a:cs typeface="B Lotus" panose="00000400000000000000" pitchFamily="2" charset="-78"/>
              </a:rPr>
              <a:t>نحوه محاسبه مدت تمدید در مقطع زمانی مدت اولیه پیمان</a:t>
            </a:r>
            <a:endParaRPr lang="fa-IR" sz="2800" b="1" dirty="0">
              <a:solidFill>
                <a:srgbClr val="059397"/>
              </a:solidFill>
              <a:latin typeface="Segoe UI Light" panose="020B0502040204020203" pitchFamily="34" charset="0"/>
              <a:cs typeface="B Lotus" panose="00000400000000000000" pitchFamily="2" charset="-78"/>
            </a:endParaRPr>
          </a:p>
        </p:txBody>
      </p:sp>
      <p:pic>
        <p:nvPicPr>
          <p:cNvPr id="4" name="Picture 3"/>
          <p:cNvPicPr>
            <a:picLocks noChangeAspect="1"/>
          </p:cNvPicPr>
          <p:nvPr/>
        </p:nvPicPr>
        <p:blipFill>
          <a:blip r:embed="rId3"/>
          <a:stretch>
            <a:fillRect/>
          </a:stretch>
        </p:blipFill>
        <p:spPr>
          <a:xfrm>
            <a:off x="495485" y="2059967"/>
            <a:ext cx="8140513" cy="2357679"/>
          </a:xfrm>
          <a:prstGeom prst="rect">
            <a:avLst/>
          </a:prstGeom>
        </p:spPr>
      </p:pic>
      <p:pic>
        <p:nvPicPr>
          <p:cNvPr id="5" name="Picture 4"/>
          <p:cNvPicPr>
            <a:picLocks noChangeAspect="1"/>
          </p:cNvPicPr>
          <p:nvPr/>
        </p:nvPicPr>
        <p:blipFill>
          <a:blip r:embed="rId4"/>
          <a:stretch>
            <a:fillRect/>
          </a:stretch>
        </p:blipFill>
        <p:spPr>
          <a:xfrm>
            <a:off x="-601020" y="1561751"/>
            <a:ext cx="10333525" cy="410960"/>
          </a:xfrm>
          <a:prstGeom prst="rect">
            <a:avLst/>
          </a:prstGeom>
        </p:spPr>
      </p:pic>
      <p:pic>
        <p:nvPicPr>
          <p:cNvPr id="6" name="Picture 5"/>
          <p:cNvPicPr>
            <a:picLocks noChangeAspect="1"/>
          </p:cNvPicPr>
          <p:nvPr/>
        </p:nvPicPr>
        <p:blipFill>
          <a:blip r:embed="rId5"/>
          <a:stretch>
            <a:fillRect/>
          </a:stretch>
        </p:blipFill>
        <p:spPr>
          <a:xfrm>
            <a:off x="553951" y="4389699"/>
            <a:ext cx="8024899" cy="2452326"/>
          </a:xfrm>
          <a:prstGeom prst="rect">
            <a:avLst/>
          </a:prstGeom>
        </p:spPr>
      </p:pic>
    </p:spTree>
    <p:extLst>
      <p:ext uri="{BB962C8B-B14F-4D97-AF65-F5344CB8AC3E}">
        <p14:creationId xmlns:p14="http://schemas.microsoft.com/office/powerpoint/2010/main" val="2278934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4"/>
          <p:cNvSpPr>
            <a:spLocks noChangeArrowheads="1"/>
          </p:cNvSpPr>
          <p:nvPr/>
        </p:nvSpPr>
        <p:spPr bwMode="auto">
          <a:xfrm>
            <a:off x="0" y="6862582"/>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24" name="Rectangle 23">
            <a:extLst>
              <a:ext uri="{FF2B5EF4-FFF2-40B4-BE49-F238E27FC236}">
                <a16:creationId xmlns:a16="http://schemas.microsoft.com/office/drawing/2014/main" id="{D643D818-C6A6-4B44-A0F9-EC38D7D5ABFD}"/>
              </a:ext>
            </a:extLst>
          </p:cNvPr>
          <p:cNvSpPr/>
          <p:nvPr/>
        </p:nvSpPr>
        <p:spPr>
          <a:xfrm>
            <a:off x="748146" y="146526"/>
            <a:ext cx="4967038" cy="861774"/>
          </a:xfrm>
          <a:prstGeom prst="rect">
            <a:avLst/>
          </a:prstGeom>
        </p:spPr>
        <p:txBody>
          <a:bodyPr wrap="square" lIns="0" tIns="0" rIns="0" bIns="0">
            <a:spAutoFit/>
          </a:bodyPr>
          <a:lstStyle/>
          <a:p>
            <a:pPr algn="r" rtl="1"/>
            <a:r>
              <a:rPr lang="fa-IR" sz="2800" b="1" dirty="0" smtClean="0">
                <a:solidFill>
                  <a:srgbClr val="059397"/>
                </a:solidFill>
                <a:latin typeface="Segoe UI Light" panose="020B0502040204020203" pitchFamily="34" charset="0"/>
                <a:cs typeface="B Lotus" panose="00000400000000000000" pitchFamily="2" charset="-78"/>
              </a:rPr>
              <a:t>نمودار شماتیک درخواست ها و پرداخت ها در مقطع زمانی مدت اولیه پیمان</a:t>
            </a:r>
            <a:endParaRPr lang="fa-IR" sz="2800" b="1" dirty="0">
              <a:solidFill>
                <a:srgbClr val="059397"/>
              </a:solidFill>
              <a:latin typeface="Segoe UI Light" panose="020B0502040204020203" pitchFamily="34" charset="0"/>
              <a:cs typeface="B Lotus" panose="00000400000000000000" pitchFamily="2" charset="-78"/>
            </a:endParaRPr>
          </a:p>
        </p:txBody>
      </p:sp>
      <p:pic>
        <p:nvPicPr>
          <p:cNvPr id="7" name="Picture 6"/>
          <p:cNvPicPr>
            <a:picLocks noChangeAspect="1"/>
          </p:cNvPicPr>
          <p:nvPr/>
        </p:nvPicPr>
        <p:blipFill>
          <a:blip r:embed="rId3"/>
          <a:stretch>
            <a:fillRect/>
          </a:stretch>
        </p:blipFill>
        <p:spPr>
          <a:xfrm>
            <a:off x="414337" y="2149057"/>
            <a:ext cx="8315325" cy="4162425"/>
          </a:xfrm>
          <a:prstGeom prst="rect">
            <a:avLst/>
          </a:prstGeom>
        </p:spPr>
      </p:pic>
      <p:sp>
        <p:nvSpPr>
          <p:cNvPr id="9" name="Rectangle 8">
            <a:extLst>
              <a:ext uri="{FF2B5EF4-FFF2-40B4-BE49-F238E27FC236}">
                <a16:creationId xmlns:a16="http://schemas.microsoft.com/office/drawing/2014/main" id="{21F30948-EEB9-4025-A13B-61FA708FE9EC}"/>
              </a:ext>
            </a:extLst>
          </p:cNvPr>
          <p:cNvSpPr/>
          <p:nvPr/>
        </p:nvSpPr>
        <p:spPr>
          <a:xfrm>
            <a:off x="5535548" y="4230269"/>
            <a:ext cx="573784" cy="430887"/>
          </a:xfrm>
          <a:prstGeom prst="rect">
            <a:avLst/>
          </a:prstGeom>
        </p:spPr>
        <p:txBody>
          <a:bodyPr wrap="square" lIns="0" tIns="0" rIns="0" bIns="0">
            <a:spAutoFit/>
          </a:bodyPr>
          <a:lstStyle/>
          <a:p>
            <a:pPr marL="0" lvl="1" algn="ctr"/>
            <a:r>
              <a:rPr lang="en-US" sz="2800" b="1" dirty="0" smtClean="0">
                <a:solidFill>
                  <a:srgbClr val="E66914"/>
                </a:solidFill>
                <a:effectLst>
                  <a:outerShdw blurRad="38100" dist="38100" dir="2700000" algn="tl">
                    <a:srgbClr val="000000">
                      <a:alpha val="43137"/>
                    </a:srgbClr>
                  </a:outerShdw>
                </a:effectLst>
                <a:cs typeface="B Lotus" panose="00000400000000000000" pitchFamily="2" charset="-78"/>
              </a:rPr>
              <a:t>R</a:t>
            </a:r>
            <a:endParaRPr lang="en-US" baseline="-25000" dirty="0">
              <a:solidFill>
                <a:srgbClr val="E66914"/>
              </a:solidFill>
              <a:effectLst>
                <a:outerShdw blurRad="38100" dist="38100" dir="2700000" algn="tl">
                  <a:srgbClr val="000000">
                    <a:alpha val="43137"/>
                  </a:srgbClr>
                </a:outerShdw>
              </a:effectLst>
              <a:cs typeface="B Lotus" panose="00000400000000000000" pitchFamily="2" charset="-78"/>
            </a:endParaRPr>
          </a:p>
        </p:txBody>
      </p:sp>
      <p:sp>
        <p:nvSpPr>
          <p:cNvPr id="10" name="Rectangle 9">
            <a:extLst>
              <a:ext uri="{FF2B5EF4-FFF2-40B4-BE49-F238E27FC236}">
                <a16:creationId xmlns:a16="http://schemas.microsoft.com/office/drawing/2014/main" id="{D57A7A95-A54F-476E-9644-0AD568602C7E}"/>
              </a:ext>
            </a:extLst>
          </p:cNvPr>
          <p:cNvSpPr/>
          <p:nvPr/>
        </p:nvSpPr>
        <p:spPr>
          <a:xfrm>
            <a:off x="6359652" y="5444349"/>
            <a:ext cx="573784" cy="430887"/>
          </a:xfrm>
          <a:prstGeom prst="rect">
            <a:avLst/>
          </a:prstGeom>
        </p:spPr>
        <p:txBody>
          <a:bodyPr wrap="square" lIns="0" tIns="0" rIns="0" bIns="0">
            <a:spAutoFit/>
          </a:bodyPr>
          <a:lstStyle/>
          <a:p>
            <a:pPr marL="0" lvl="1" algn="ctr"/>
            <a:r>
              <a:rPr lang="en-US" sz="2800" b="1" dirty="0" smtClean="0">
                <a:solidFill>
                  <a:srgbClr val="0070C0"/>
                </a:solidFill>
                <a:effectLst>
                  <a:outerShdw blurRad="38100" dist="38100" dir="2700000" algn="tl">
                    <a:srgbClr val="000000">
                      <a:alpha val="43137"/>
                    </a:srgbClr>
                  </a:outerShdw>
                </a:effectLst>
                <a:cs typeface="B Lotus" panose="00000400000000000000" pitchFamily="2" charset="-78"/>
              </a:rPr>
              <a:t>P</a:t>
            </a:r>
            <a:endParaRPr lang="en-US" baseline="-25000" dirty="0">
              <a:solidFill>
                <a:srgbClr val="0070C0"/>
              </a:solidFill>
              <a:effectLst>
                <a:outerShdw blurRad="38100" dist="38100" dir="2700000" algn="tl">
                  <a:srgbClr val="000000">
                    <a:alpha val="43137"/>
                  </a:srgbClr>
                </a:outerShdw>
              </a:effectLst>
              <a:cs typeface="B Lotus" panose="00000400000000000000" pitchFamily="2" charset="-78"/>
            </a:endParaRPr>
          </a:p>
        </p:txBody>
      </p:sp>
    </p:spTree>
    <p:extLst>
      <p:ext uri="{BB962C8B-B14F-4D97-AF65-F5344CB8AC3E}">
        <p14:creationId xmlns:p14="http://schemas.microsoft.com/office/powerpoint/2010/main" val="2618445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1500"/>
                                        <p:tgtEl>
                                          <p:spTgt spid="7"/>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4"/>
          <p:cNvSpPr>
            <a:spLocks noChangeArrowheads="1"/>
          </p:cNvSpPr>
          <p:nvPr/>
        </p:nvSpPr>
        <p:spPr bwMode="auto">
          <a:xfrm>
            <a:off x="0" y="6862582"/>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24" name="Rectangle 23">
            <a:extLst>
              <a:ext uri="{FF2B5EF4-FFF2-40B4-BE49-F238E27FC236}">
                <a16:creationId xmlns:a16="http://schemas.microsoft.com/office/drawing/2014/main" id="{D643D818-C6A6-4B44-A0F9-EC38D7D5ABFD}"/>
              </a:ext>
            </a:extLst>
          </p:cNvPr>
          <p:cNvSpPr/>
          <p:nvPr/>
        </p:nvSpPr>
        <p:spPr>
          <a:xfrm>
            <a:off x="950976" y="146526"/>
            <a:ext cx="4764207" cy="861774"/>
          </a:xfrm>
          <a:prstGeom prst="rect">
            <a:avLst/>
          </a:prstGeom>
        </p:spPr>
        <p:txBody>
          <a:bodyPr wrap="square" lIns="0" tIns="0" rIns="0" bIns="0">
            <a:spAutoFit/>
          </a:bodyPr>
          <a:lstStyle/>
          <a:p>
            <a:pPr algn="r" rtl="1"/>
            <a:r>
              <a:rPr lang="fa-IR" sz="2800" b="1" dirty="0">
                <a:solidFill>
                  <a:srgbClr val="059397"/>
                </a:solidFill>
                <a:latin typeface="Segoe UI Light" panose="020B0502040204020203" pitchFamily="34" charset="0"/>
                <a:cs typeface="B Lotus" panose="00000400000000000000" pitchFamily="2" charset="-78"/>
              </a:rPr>
              <a:t>نحوه محاسبه مدت تمدید در مقطع زمانی آخرین </a:t>
            </a:r>
            <a:r>
              <a:rPr lang="fa-IR" sz="2800" b="1" dirty="0" smtClean="0">
                <a:solidFill>
                  <a:srgbClr val="059397"/>
                </a:solidFill>
                <a:latin typeface="Segoe UI Light" panose="020B0502040204020203" pitchFamily="34" charset="0"/>
                <a:cs typeface="B Lotus" panose="00000400000000000000" pitchFamily="2" charset="-78"/>
              </a:rPr>
              <a:t>تمدید مدت پیمان</a:t>
            </a:r>
            <a:endParaRPr lang="fa-IR" sz="2800" b="1" dirty="0">
              <a:solidFill>
                <a:srgbClr val="059397"/>
              </a:solidFill>
              <a:latin typeface="Segoe UI Light" panose="020B0502040204020203" pitchFamily="34" charset="0"/>
              <a:cs typeface="B Lotus" panose="00000400000000000000" pitchFamily="2" charset="-78"/>
            </a:endParaRPr>
          </a:p>
        </p:txBody>
      </p:sp>
      <p:pic>
        <p:nvPicPr>
          <p:cNvPr id="7" name="Picture 6"/>
          <p:cNvPicPr>
            <a:picLocks noChangeAspect="1"/>
          </p:cNvPicPr>
          <p:nvPr/>
        </p:nvPicPr>
        <p:blipFill>
          <a:blip r:embed="rId3"/>
          <a:stretch>
            <a:fillRect/>
          </a:stretch>
        </p:blipFill>
        <p:spPr>
          <a:xfrm>
            <a:off x="-594763" y="1559820"/>
            <a:ext cx="10333525" cy="410960"/>
          </a:xfrm>
          <a:prstGeom prst="rect">
            <a:avLst/>
          </a:prstGeom>
        </p:spPr>
      </p:pic>
      <p:pic>
        <p:nvPicPr>
          <p:cNvPr id="11" name="Picture 10"/>
          <p:cNvPicPr>
            <a:picLocks noChangeAspect="1"/>
          </p:cNvPicPr>
          <p:nvPr/>
        </p:nvPicPr>
        <p:blipFill>
          <a:blip r:embed="rId4"/>
          <a:stretch>
            <a:fillRect/>
          </a:stretch>
        </p:blipFill>
        <p:spPr>
          <a:xfrm>
            <a:off x="539752" y="2088547"/>
            <a:ext cx="8016874" cy="2332537"/>
          </a:xfrm>
          <a:prstGeom prst="rect">
            <a:avLst/>
          </a:prstGeom>
        </p:spPr>
      </p:pic>
      <p:pic>
        <p:nvPicPr>
          <p:cNvPr id="13" name="Picture 12"/>
          <p:cNvPicPr>
            <a:picLocks noChangeAspect="1"/>
          </p:cNvPicPr>
          <p:nvPr/>
        </p:nvPicPr>
        <p:blipFill>
          <a:blip r:embed="rId5"/>
          <a:stretch>
            <a:fillRect/>
          </a:stretch>
        </p:blipFill>
        <p:spPr>
          <a:xfrm>
            <a:off x="602848" y="4369212"/>
            <a:ext cx="7887102" cy="2438204"/>
          </a:xfrm>
          <a:prstGeom prst="rect">
            <a:avLst/>
          </a:prstGeom>
        </p:spPr>
      </p:pic>
    </p:spTree>
    <p:extLst>
      <p:ext uri="{BB962C8B-B14F-4D97-AF65-F5344CB8AC3E}">
        <p14:creationId xmlns:p14="http://schemas.microsoft.com/office/powerpoint/2010/main" val="879220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4"/>
          <p:cNvSpPr>
            <a:spLocks noChangeArrowheads="1"/>
          </p:cNvSpPr>
          <p:nvPr/>
        </p:nvSpPr>
        <p:spPr bwMode="auto">
          <a:xfrm>
            <a:off x="0" y="6862582"/>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74" name="Isosceles Triangle 73"/>
          <p:cNvSpPr/>
          <p:nvPr/>
        </p:nvSpPr>
        <p:spPr>
          <a:xfrm rot="5400000" flipV="1">
            <a:off x="8591737" y="1889673"/>
            <a:ext cx="158212" cy="166026"/>
          </a:xfrm>
          <a:prstGeom prst="triangle">
            <a:avLst/>
          </a:prstGeom>
          <a:solidFill>
            <a:srgbClr val="059397"/>
          </a:solidFill>
          <a:ln w="12700" cap="sq">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12" name="Rectangle 11"/>
              <p:cNvSpPr/>
              <p:nvPr/>
            </p:nvSpPr>
            <p:spPr>
              <a:xfrm>
                <a:off x="393699" y="1854564"/>
                <a:ext cx="8102601" cy="2286973"/>
              </a:xfrm>
              <a:prstGeom prst="rect">
                <a:avLst/>
              </a:prstGeom>
            </p:spPr>
            <p:txBody>
              <a:bodyPr wrap="square" lIns="0" tIns="0" rIns="0" bIns="0">
                <a:spAutoFit/>
              </a:bodyPr>
              <a:lstStyle/>
              <a:p>
                <a:pPr marL="0" lvl="1" algn="just" rtl="1">
                  <a:spcBef>
                    <a:spcPts val="0"/>
                  </a:spcBef>
                </a:pPr>
                <a:r>
                  <a:rPr lang="fa-IR" dirty="0" smtClean="0">
                    <a:solidFill>
                      <a:schemeClr val="bg1">
                        <a:lumMod val="50000"/>
                      </a:schemeClr>
                    </a:solidFill>
                    <a:cs typeface="B Lotus" panose="00000400000000000000" pitchFamily="2" charset="-78"/>
                  </a:rPr>
                  <a:t>پیمانکار بایستی در </a:t>
                </a:r>
                <a:r>
                  <a:rPr lang="fa-IR" dirty="0">
                    <a:solidFill>
                      <a:schemeClr val="bg1">
                        <a:lumMod val="50000"/>
                      </a:schemeClr>
                    </a:solidFill>
                    <a:cs typeface="B Lotus" panose="00000400000000000000" pitchFamily="2" charset="-78"/>
                  </a:rPr>
                  <a:t>زمان­های مندرج در </a:t>
                </a:r>
                <a:r>
                  <a:rPr lang="fa-IR" dirty="0" smtClean="0">
                    <a:solidFill>
                      <a:schemeClr val="bg1">
                        <a:lumMod val="50000"/>
                      </a:schemeClr>
                    </a:solidFill>
                    <a:cs typeface="B Lotus" panose="00000400000000000000" pitchFamily="2" charset="-78"/>
                  </a:rPr>
                  <a:t>اسناد قرارداد</a:t>
                </a:r>
                <a:r>
                  <a:rPr lang="fa-IR" dirty="0">
                    <a:solidFill>
                      <a:schemeClr val="bg1">
                        <a:lumMod val="50000"/>
                      </a:schemeClr>
                    </a:solidFill>
                    <a:cs typeface="B Lotus" panose="00000400000000000000" pitchFamily="2" charset="-78"/>
                  </a:rPr>
                  <a:t>، گزارش تاخیرات را با ارائه محاسبات و دلایل توجیهی تهیه و به مهندس مشاور تسلیم نماید. لذا درج مقادیر بزرگتر از مدت اولیه پیمان یا آخرین تمدید مدت پیمان در </a:t>
                </a:r>
                <a:r>
                  <a:rPr lang="fa-IR" dirty="0" smtClean="0">
                    <a:solidFill>
                      <a:schemeClr val="bg1">
                        <a:lumMod val="50000"/>
                      </a:schemeClr>
                    </a:solidFill>
                    <a:cs typeface="B Lotus" panose="00000400000000000000" pitchFamily="2" charset="-78"/>
                  </a:rPr>
                  <a:t>عبارات </a:t>
                </a:r>
                <a14:m>
                  <m:oMath xmlns:m="http://schemas.openxmlformats.org/officeDocument/2006/math">
                    <m:sSub>
                      <m:sSubPr>
                        <m:ctrlPr>
                          <a:rPr lang="en-US" i="1">
                            <a:solidFill>
                              <a:schemeClr val="bg1">
                                <a:lumMod val="50000"/>
                              </a:schemeClr>
                            </a:solidFill>
                            <a:latin typeface="Cambria Math" panose="02040503050406030204" pitchFamily="18" charset="0"/>
                            <a:cs typeface="B Lotus" panose="00000400000000000000" pitchFamily="2" charset="-78"/>
                          </a:rPr>
                        </m:ctrlPr>
                      </m:sSubPr>
                      <m:e>
                        <m:r>
                          <a:rPr lang="en-US">
                            <a:solidFill>
                              <a:schemeClr val="bg1">
                                <a:lumMod val="50000"/>
                              </a:schemeClr>
                            </a:solidFill>
                            <a:latin typeface="Cambria Math" panose="02040503050406030204" pitchFamily="18" charset="0"/>
                            <a:cs typeface="B Lotus" panose="00000400000000000000" pitchFamily="2" charset="-78"/>
                          </a:rPr>
                          <m:t>𝑇</m:t>
                        </m:r>
                      </m:e>
                      <m:sub>
                        <m:r>
                          <a:rPr lang="en-US">
                            <a:solidFill>
                              <a:schemeClr val="bg1">
                                <a:lumMod val="50000"/>
                              </a:schemeClr>
                            </a:solidFill>
                            <a:latin typeface="Cambria Math" panose="02040503050406030204" pitchFamily="18" charset="0"/>
                            <a:cs typeface="B Lotus" panose="00000400000000000000" pitchFamily="2" charset="-78"/>
                          </a:rPr>
                          <m:t>0</m:t>
                        </m:r>
                      </m:sub>
                    </m:sSub>
                  </m:oMath>
                </a14:m>
                <a:r>
                  <a:rPr lang="fa-IR" dirty="0" smtClean="0">
                    <a:solidFill>
                      <a:schemeClr val="bg1">
                        <a:lumMod val="50000"/>
                      </a:schemeClr>
                    </a:solidFill>
                    <a:cs typeface="B Lotus" panose="00000400000000000000" pitchFamily="2" charset="-78"/>
                  </a:rPr>
                  <a:t> و </a:t>
                </a:r>
                <a14:m>
                  <m:oMath xmlns:m="http://schemas.openxmlformats.org/officeDocument/2006/math">
                    <m:sSub>
                      <m:sSubPr>
                        <m:ctrlPr>
                          <a:rPr lang="en-US" i="1">
                            <a:solidFill>
                              <a:schemeClr val="bg1">
                                <a:lumMod val="50000"/>
                              </a:schemeClr>
                            </a:solidFill>
                            <a:latin typeface="Cambria Math" panose="02040503050406030204" pitchFamily="18" charset="0"/>
                            <a:cs typeface="B Lotus" panose="00000400000000000000" pitchFamily="2" charset="-78"/>
                          </a:rPr>
                        </m:ctrlPr>
                      </m:sSubPr>
                      <m:e>
                        <m:r>
                          <a:rPr lang="en-US">
                            <a:solidFill>
                              <a:schemeClr val="bg1">
                                <a:lumMod val="50000"/>
                              </a:schemeClr>
                            </a:solidFill>
                            <a:latin typeface="Cambria Math" panose="02040503050406030204" pitchFamily="18" charset="0"/>
                            <a:cs typeface="B Lotus" panose="00000400000000000000" pitchFamily="2" charset="-78"/>
                          </a:rPr>
                          <m:t>𝑇</m:t>
                        </m:r>
                      </m:e>
                      <m:sub>
                        <m:r>
                          <a:rPr lang="fa-IR" b="0" i="0" smtClean="0">
                            <a:solidFill>
                              <a:schemeClr val="bg1">
                                <a:lumMod val="50000"/>
                              </a:schemeClr>
                            </a:solidFill>
                            <a:latin typeface="Cambria Math" panose="02040503050406030204" pitchFamily="18" charset="0"/>
                            <a:cs typeface="B Lotus" panose="00000400000000000000" pitchFamily="2" charset="-78"/>
                          </a:rPr>
                          <m:t>1</m:t>
                        </m:r>
                      </m:sub>
                    </m:sSub>
                  </m:oMath>
                </a14:m>
                <a:r>
                  <a:rPr lang="fa-IR" dirty="0" smtClean="0">
                    <a:solidFill>
                      <a:schemeClr val="bg1">
                        <a:lumMod val="50000"/>
                      </a:schemeClr>
                    </a:solidFill>
                    <a:cs typeface="B Lotus" panose="00000400000000000000" pitchFamily="2" charset="-78"/>
                  </a:rPr>
                  <a:t> منجر </a:t>
                </a:r>
                <a:r>
                  <a:rPr lang="fa-IR" dirty="0">
                    <a:solidFill>
                      <a:schemeClr val="bg1">
                        <a:lumMod val="50000"/>
                      </a:schemeClr>
                    </a:solidFill>
                    <a:cs typeface="B Lotus" panose="00000400000000000000" pitchFamily="2" charset="-78"/>
                  </a:rPr>
                  <a:t>به نتایج غیرواقعی می­گردد و مجاز نمی­باشد. </a:t>
                </a:r>
                <a:r>
                  <a:rPr lang="fa-IR" dirty="0" smtClean="0">
                    <a:solidFill>
                      <a:schemeClr val="bg1">
                        <a:lumMod val="50000"/>
                      </a:schemeClr>
                    </a:solidFill>
                    <a:cs typeface="B Lotus" panose="00000400000000000000" pitchFamily="2" charset="-78"/>
                  </a:rPr>
                  <a:t>همچنین به </a:t>
                </a:r>
                <a:r>
                  <a:rPr lang="fa-IR" dirty="0">
                    <a:solidFill>
                      <a:schemeClr val="bg1">
                        <a:lumMod val="50000"/>
                      </a:schemeClr>
                    </a:solidFill>
                    <a:cs typeface="B Lotus" panose="00000400000000000000" pitchFamily="2" charset="-78"/>
                  </a:rPr>
                  <a:t>منظور </a:t>
                </a:r>
                <a:r>
                  <a:rPr lang="fa-IR" u="sng" dirty="0">
                    <a:solidFill>
                      <a:schemeClr val="bg1">
                        <a:lumMod val="50000"/>
                      </a:schemeClr>
                    </a:solidFill>
                    <a:cs typeface="B Lotus" panose="00000400000000000000" pitchFamily="2" charset="-78"/>
                  </a:rPr>
                  <a:t>احتساب مطالبات باقیمانده </a:t>
                </a:r>
                <a:r>
                  <a:rPr lang="fa-IR" u="sng" dirty="0" smtClean="0">
                    <a:solidFill>
                      <a:schemeClr val="bg1">
                        <a:lumMod val="50000"/>
                      </a:schemeClr>
                    </a:solidFill>
                    <a:cs typeface="B Lotus" panose="00000400000000000000" pitchFamily="2" charset="-78"/>
                  </a:rPr>
                  <a:t>پیمانکار از </a:t>
                </a:r>
                <a:r>
                  <a:rPr lang="fa-IR" u="sng" dirty="0">
                    <a:solidFill>
                      <a:schemeClr val="bg1">
                        <a:lumMod val="50000"/>
                      </a:schemeClr>
                    </a:solidFill>
                    <a:cs typeface="B Lotus" panose="00000400000000000000" pitchFamily="2" charset="-78"/>
                  </a:rPr>
                  <a:t>محاسبات تمدید مرحله </a:t>
                </a:r>
                <a:r>
                  <a:rPr lang="fa-IR" u="sng" dirty="0" smtClean="0">
                    <a:solidFill>
                      <a:schemeClr val="bg1">
                        <a:lumMod val="50000"/>
                      </a:schemeClr>
                    </a:solidFill>
                    <a:cs typeface="B Lotus" panose="00000400000000000000" pitchFamily="2" charset="-78"/>
                  </a:rPr>
                  <a:t>قبل</a:t>
                </a:r>
                <a:r>
                  <a:rPr lang="fa-IR" dirty="0" smtClean="0">
                    <a:solidFill>
                      <a:schemeClr val="bg1">
                        <a:lumMod val="50000"/>
                      </a:schemeClr>
                    </a:solidFill>
                    <a:cs typeface="B Lotus" panose="00000400000000000000" pitchFamily="2" charset="-78"/>
                  </a:rPr>
                  <a:t> (تمدید مراحل بعدی)، </a:t>
                </a:r>
                <a:r>
                  <a:rPr lang="fa-IR" dirty="0">
                    <a:solidFill>
                      <a:schemeClr val="bg1">
                        <a:lumMod val="50000"/>
                      </a:schemeClr>
                    </a:solidFill>
                    <a:cs typeface="B Lotus" panose="00000400000000000000" pitchFamily="2" charset="-78"/>
                  </a:rPr>
                  <a:t>تفاضل </a:t>
                </a:r>
                <a:r>
                  <a:rPr lang="ar-SA" dirty="0">
                    <a:solidFill>
                      <a:schemeClr val="bg1">
                        <a:lumMod val="50000"/>
                      </a:schemeClr>
                    </a:solidFill>
                    <a:cs typeface="B Lotus" panose="00000400000000000000" pitchFamily="2" charset="-78"/>
                  </a:rPr>
                  <a:t>مبلغ تجمعي آخرین درخواست مالي تایید شده </a:t>
                </a:r>
                <a:r>
                  <a:rPr lang="fa-IR" dirty="0">
                    <a:solidFill>
                      <a:schemeClr val="bg1">
                        <a:lumMod val="50000"/>
                      </a:schemeClr>
                    </a:solidFill>
                    <a:cs typeface="B Lotus" panose="00000400000000000000" pitchFamily="2" charset="-78"/>
                  </a:rPr>
                  <a:t>و مبلغ تجمعی آخرین پرداخت حاصل از محاسبات مرحله قبل (</a:t>
                </a:r>
                <a14:m>
                  <m:oMath xmlns:m="http://schemas.openxmlformats.org/officeDocument/2006/math">
                    <m:sSub>
                      <m:sSubPr>
                        <m:ctrlPr>
                          <a:rPr lang="en-US" i="1">
                            <a:solidFill>
                              <a:schemeClr val="bg1">
                                <a:lumMod val="50000"/>
                              </a:schemeClr>
                            </a:solidFill>
                            <a:latin typeface="Cambria Math" panose="02040503050406030204" pitchFamily="18" charset="0"/>
                            <a:cs typeface="B Lotus" panose="00000400000000000000" pitchFamily="2" charset="-78"/>
                          </a:rPr>
                        </m:ctrlPr>
                      </m:sSubPr>
                      <m:e>
                        <m:r>
                          <a:rPr lang="en-US">
                            <a:solidFill>
                              <a:schemeClr val="bg1">
                                <a:lumMod val="50000"/>
                              </a:schemeClr>
                            </a:solidFill>
                            <a:latin typeface="Cambria Math" panose="02040503050406030204" pitchFamily="18" charset="0"/>
                            <a:cs typeface="B Lotus" panose="00000400000000000000" pitchFamily="2" charset="-78"/>
                          </a:rPr>
                          <m:t>𝑅</m:t>
                        </m:r>
                      </m:e>
                      <m:sub>
                        <m:r>
                          <a:rPr lang="en-US">
                            <a:solidFill>
                              <a:schemeClr val="bg1">
                                <a:lumMod val="50000"/>
                              </a:schemeClr>
                            </a:solidFill>
                            <a:latin typeface="Cambria Math" panose="02040503050406030204" pitchFamily="18" charset="0"/>
                            <a:cs typeface="B Lotus" panose="00000400000000000000" pitchFamily="2" charset="-78"/>
                          </a:rPr>
                          <m:t>𝑛</m:t>
                        </m:r>
                        <m:r>
                          <a:rPr lang="en-US">
                            <a:solidFill>
                              <a:schemeClr val="bg1">
                                <a:lumMod val="50000"/>
                              </a:schemeClr>
                            </a:solidFill>
                            <a:latin typeface="Cambria Math" panose="02040503050406030204" pitchFamily="18" charset="0"/>
                            <a:cs typeface="B Lotus" panose="00000400000000000000" pitchFamily="2" charset="-78"/>
                          </a:rPr>
                          <m:t> </m:t>
                        </m:r>
                        <m:r>
                          <a:rPr lang="fa-IR">
                            <a:solidFill>
                              <a:schemeClr val="bg1">
                                <a:lumMod val="50000"/>
                              </a:schemeClr>
                            </a:solidFill>
                            <a:latin typeface="Cambria Math" panose="02040503050406030204" pitchFamily="18" charset="0"/>
                            <a:cs typeface="B Lotus" panose="00000400000000000000" pitchFamily="2" charset="-78"/>
                          </a:rPr>
                          <m:t>قبل</m:t>
                        </m:r>
                        <m:r>
                          <a:rPr lang="fa-IR">
                            <a:solidFill>
                              <a:schemeClr val="bg1">
                                <a:lumMod val="50000"/>
                              </a:schemeClr>
                            </a:solidFill>
                            <a:latin typeface="Cambria Math" panose="02040503050406030204" pitchFamily="18" charset="0"/>
                            <a:cs typeface="B Lotus" panose="00000400000000000000" pitchFamily="2" charset="-78"/>
                          </a:rPr>
                          <m:t> </m:t>
                        </m:r>
                        <m:r>
                          <a:rPr lang="fa-IR">
                            <a:solidFill>
                              <a:schemeClr val="bg1">
                                <a:lumMod val="50000"/>
                              </a:schemeClr>
                            </a:solidFill>
                            <a:latin typeface="Cambria Math" panose="02040503050406030204" pitchFamily="18" charset="0"/>
                            <a:cs typeface="B Lotus" panose="00000400000000000000" pitchFamily="2" charset="-78"/>
                          </a:rPr>
                          <m:t>مرحله</m:t>
                        </m:r>
                      </m:sub>
                    </m:sSub>
                    <m:r>
                      <a:rPr lang="en-US">
                        <a:solidFill>
                          <a:schemeClr val="bg1">
                            <a:lumMod val="50000"/>
                          </a:schemeClr>
                        </a:solidFill>
                        <a:latin typeface="Cambria Math" panose="02040503050406030204" pitchFamily="18" charset="0"/>
                        <a:cs typeface="B Lotus" panose="00000400000000000000" pitchFamily="2" charset="-78"/>
                      </a:rPr>
                      <m:t>−</m:t>
                    </m:r>
                    <m:sSub>
                      <m:sSubPr>
                        <m:ctrlPr>
                          <a:rPr lang="en-US" i="1">
                            <a:solidFill>
                              <a:schemeClr val="bg1">
                                <a:lumMod val="50000"/>
                              </a:schemeClr>
                            </a:solidFill>
                            <a:latin typeface="Cambria Math" panose="02040503050406030204" pitchFamily="18" charset="0"/>
                            <a:cs typeface="B Lotus" panose="00000400000000000000" pitchFamily="2" charset="-78"/>
                          </a:rPr>
                        </m:ctrlPr>
                      </m:sSubPr>
                      <m:e>
                        <m:r>
                          <a:rPr lang="en-US">
                            <a:solidFill>
                              <a:schemeClr val="bg1">
                                <a:lumMod val="50000"/>
                              </a:schemeClr>
                            </a:solidFill>
                            <a:latin typeface="Cambria Math" panose="02040503050406030204" pitchFamily="18" charset="0"/>
                            <a:cs typeface="B Lotus" panose="00000400000000000000" pitchFamily="2" charset="-78"/>
                          </a:rPr>
                          <m:t>𝑃</m:t>
                        </m:r>
                      </m:e>
                      <m:sub>
                        <m:r>
                          <a:rPr lang="en-US">
                            <a:solidFill>
                              <a:schemeClr val="bg1">
                                <a:lumMod val="50000"/>
                              </a:schemeClr>
                            </a:solidFill>
                            <a:latin typeface="Cambria Math" panose="02040503050406030204" pitchFamily="18" charset="0"/>
                            <a:cs typeface="B Lotus" panose="00000400000000000000" pitchFamily="2" charset="-78"/>
                          </a:rPr>
                          <m:t>𝑚</m:t>
                        </m:r>
                        <m:r>
                          <a:rPr lang="en-US">
                            <a:solidFill>
                              <a:schemeClr val="bg1">
                                <a:lumMod val="50000"/>
                              </a:schemeClr>
                            </a:solidFill>
                            <a:latin typeface="Cambria Math" panose="02040503050406030204" pitchFamily="18" charset="0"/>
                            <a:cs typeface="B Lotus" panose="00000400000000000000" pitchFamily="2" charset="-78"/>
                          </a:rPr>
                          <m:t> </m:t>
                        </m:r>
                        <m:r>
                          <a:rPr lang="fa-IR">
                            <a:solidFill>
                              <a:schemeClr val="bg1">
                                <a:lumMod val="50000"/>
                              </a:schemeClr>
                            </a:solidFill>
                            <a:latin typeface="Cambria Math" panose="02040503050406030204" pitchFamily="18" charset="0"/>
                            <a:cs typeface="B Lotus" panose="00000400000000000000" pitchFamily="2" charset="-78"/>
                          </a:rPr>
                          <m:t>قبل</m:t>
                        </m:r>
                        <m:r>
                          <a:rPr lang="fa-IR">
                            <a:solidFill>
                              <a:schemeClr val="bg1">
                                <a:lumMod val="50000"/>
                              </a:schemeClr>
                            </a:solidFill>
                            <a:latin typeface="Cambria Math" panose="02040503050406030204" pitchFamily="18" charset="0"/>
                            <a:cs typeface="B Lotus" panose="00000400000000000000" pitchFamily="2" charset="-78"/>
                          </a:rPr>
                          <m:t> </m:t>
                        </m:r>
                        <m:r>
                          <a:rPr lang="fa-IR">
                            <a:solidFill>
                              <a:schemeClr val="bg1">
                                <a:lumMod val="50000"/>
                              </a:schemeClr>
                            </a:solidFill>
                            <a:latin typeface="Cambria Math" panose="02040503050406030204" pitchFamily="18" charset="0"/>
                            <a:cs typeface="B Lotus" panose="00000400000000000000" pitchFamily="2" charset="-78"/>
                          </a:rPr>
                          <m:t>مرحله</m:t>
                        </m:r>
                      </m:sub>
                    </m:sSub>
                  </m:oMath>
                </a14:m>
                <a:r>
                  <a:rPr lang="fa-IR" dirty="0">
                    <a:solidFill>
                      <a:schemeClr val="bg1">
                        <a:lumMod val="50000"/>
                      </a:schemeClr>
                    </a:solidFill>
                    <a:cs typeface="B Lotus" panose="00000400000000000000" pitchFamily="2" charset="-78"/>
                  </a:rPr>
                  <a:t>)، در ردیف اول </a:t>
                </a:r>
                <a:r>
                  <a:rPr lang="fa-IR" dirty="0" smtClean="0">
                    <a:solidFill>
                      <a:schemeClr val="bg1">
                        <a:lumMod val="50000"/>
                      </a:schemeClr>
                    </a:solidFill>
                    <a:cs typeface="B Lotus" panose="00000400000000000000" pitchFamily="2" charset="-78"/>
                  </a:rPr>
                  <a:t>جدول محاسباتی درج </a:t>
                </a:r>
                <a:r>
                  <a:rPr lang="fa-IR" dirty="0">
                    <a:solidFill>
                      <a:schemeClr val="bg1">
                        <a:lumMod val="50000"/>
                      </a:schemeClr>
                    </a:solidFill>
                    <a:cs typeface="B Lotus" panose="00000400000000000000" pitchFamily="2" charset="-78"/>
                  </a:rPr>
                  <a:t>و از تاریخ شروع آخرین تمدید مدت پیمان در محاسبات لحاظ </a:t>
                </a:r>
                <a:r>
                  <a:rPr lang="fa-IR" dirty="0" smtClean="0">
                    <a:solidFill>
                      <a:schemeClr val="bg1">
                        <a:lumMod val="50000"/>
                      </a:schemeClr>
                    </a:solidFill>
                    <a:cs typeface="B Lotus" panose="00000400000000000000" pitchFamily="2" charset="-78"/>
                  </a:rPr>
                  <a:t>می­شود. به عبارت دیگر نمودار پرداخت ها صفر شده و نمودار درخواست ها از مبلغ ناخالص مطالبات پرداخت نشده قبلی شروع می شود. لذا نمودار شماتیک تمدیدهای مرحله بعد مشابه زیر خواهد بود:</a:t>
                </a:r>
                <a:endParaRPr lang="fa-IR" dirty="0">
                  <a:solidFill>
                    <a:schemeClr val="bg1">
                      <a:lumMod val="50000"/>
                    </a:schemeClr>
                  </a:solidFill>
                  <a:cs typeface="B Lotus" panose="00000400000000000000" pitchFamily="2" charset="-78"/>
                </a:endParaRPr>
              </a:p>
            </p:txBody>
          </p:sp>
        </mc:Choice>
        <mc:Fallback xmlns="">
          <p:sp>
            <p:nvSpPr>
              <p:cNvPr id="12" name="Rectangle 11"/>
              <p:cNvSpPr>
                <a:spLocks noRot="1" noChangeAspect="1" noMove="1" noResize="1" noEditPoints="1" noAdjustHandles="1" noChangeArrowheads="1" noChangeShapeType="1" noTextEdit="1"/>
              </p:cNvSpPr>
              <p:nvPr/>
            </p:nvSpPr>
            <p:spPr>
              <a:xfrm>
                <a:off x="393699" y="1854564"/>
                <a:ext cx="8102601" cy="2286973"/>
              </a:xfrm>
              <a:prstGeom prst="rect">
                <a:avLst/>
              </a:prstGeom>
              <a:blipFill>
                <a:blip r:embed="rId3"/>
                <a:stretch>
                  <a:fillRect l="-2483" t="-2400" r="-1731" b="-5600"/>
                </a:stretch>
              </a:blipFill>
            </p:spPr>
            <p:txBody>
              <a:bodyPr/>
              <a:lstStyle/>
              <a:p>
                <a:r>
                  <a:rPr lang="en-US">
                    <a:noFill/>
                  </a:rPr>
                  <a:t> </a:t>
                </a:r>
              </a:p>
            </p:txBody>
          </p:sp>
        </mc:Fallback>
      </mc:AlternateContent>
      <p:sp>
        <p:nvSpPr>
          <p:cNvPr id="8" name="Rectangle 7">
            <a:extLst>
              <a:ext uri="{FF2B5EF4-FFF2-40B4-BE49-F238E27FC236}">
                <a16:creationId xmlns:a16="http://schemas.microsoft.com/office/drawing/2014/main" id="{D643D818-C6A6-4B44-A0F9-EC38D7D5ABFD}"/>
              </a:ext>
            </a:extLst>
          </p:cNvPr>
          <p:cNvSpPr/>
          <p:nvPr/>
        </p:nvSpPr>
        <p:spPr>
          <a:xfrm>
            <a:off x="950976" y="146526"/>
            <a:ext cx="4764207" cy="861774"/>
          </a:xfrm>
          <a:prstGeom prst="rect">
            <a:avLst/>
          </a:prstGeom>
        </p:spPr>
        <p:txBody>
          <a:bodyPr wrap="square" lIns="0" tIns="0" rIns="0" bIns="0">
            <a:spAutoFit/>
          </a:bodyPr>
          <a:lstStyle/>
          <a:p>
            <a:pPr algn="r" rtl="1"/>
            <a:r>
              <a:rPr lang="fa-IR" sz="2800" b="1" dirty="0">
                <a:solidFill>
                  <a:srgbClr val="059397"/>
                </a:solidFill>
                <a:latin typeface="Segoe UI Light" panose="020B0502040204020203" pitchFamily="34" charset="0"/>
                <a:cs typeface="B Lotus" panose="00000400000000000000" pitchFamily="2" charset="-78"/>
              </a:rPr>
              <a:t>نحوه محاسبه مدت تمدید در مقطع زمانی آخرین </a:t>
            </a:r>
            <a:r>
              <a:rPr lang="fa-IR" sz="2800" b="1" dirty="0" smtClean="0">
                <a:solidFill>
                  <a:srgbClr val="059397"/>
                </a:solidFill>
                <a:latin typeface="Segoe UI Light" panose="020B0502040204020203" pitchFamily="34" charset="0"/>
                <a:cs typeface="B Lotus" panose="00000400000000000000" pitchFamily="2" charset="-78"/>
              </a:rPr>
              <a:t>تمدید مدت پیمان</a:t>
            </a:r>
            <a:endParaRPr lang="fa-IR" sz="2800" b="1" dirty="0">
              <a:solidFill>
                <a:srgbClr val="059397"/>
              </a:solidFill>
              <a:latin typeface="Segoe UI Light" panose="020B0502040204020203" pitchFamily="34" charset="0"/>
              <a:cs typeface="B Lotus" panose="00000400000000000000" pitchFamily="2" charset="-78"/>
            </a:endParaRPr>
          </a:p>
        </p:txBody>
      </p:sp>
      <p:pic>
        <p:nvPicPr>
          <p:cNvPr id="4" name="Picture 3"/>
          <p:cNvPicPr>
            <a:picLocks noChangeAspect="1"/>
          </p:cNvPicPr>
          <p:nvPr/>
        </p:nvPicPr>
        <p:blipFill rotWithShape="1">
          <a:blip r:embed="rId4"/>
          <a:srcRect t="21482"/>
          <a:stretch/>
        </p:blipFill>
        <p:spPr>
          <a:xfrm>
            <a:off x="553809" y="4281056"/>
            <a:ext cx="7782379" cy="2008474"/>
          </a:xfrm>
          <a:prstGeom prst="rect">
            <a:avLst/>
          </a:prstGeom>
        </p:spPr>
      </p:pic>
    </p:spTree>
    <p:extLst>
      <p:ext uri="{BB962C8B-B14F-4D97-AF65-F5344CB8AC3E}">
        <p14:creationId xmlns:p14="http://schemas.microsoft.com/office/powerpoint/2010/main" val="3627509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repeatCount="3000" fill="hold" grpId="0" nodeType="afterEffect">
                                  <p:stCondLst>
                                    <p:cond delay="0"/>
                                  </p:stCondLst>
                                  <p:childTnLst>
                                    <p:set>
                                      <p:cBhvr>
                                        <p:cTn id="10" dur="1" fill="hold">
                                          <p:stCondLst>
                                            <p:cond delay="0"/>
                                          </p:stCondLst>
                                        </p:cTn>
                                        <p:tgtEl>
                                          <p:spTgt spid="74"/>
                                        </p:tgtEl>
                                        <p:attrNameLst>
                                          <p:attrName>style.visibility</p:attrName>
                                        </p:attrNameLst>
                                      </p:cBhvr>
                                      <p:to>
                                        <p:strVal val="visible"/>
                                      </p:to>
                                    </p:set>
                                    <p:animEffect transition="in" filter="fade">
                                      <p:cBhvr>
                                        <p:cTn id="11" dur="200"/>
                                        <p:tgtEl>
                                          <p:spTgt spid="74"/>
                                        </p:tgtEl>
                                      </p:cBhvr>
                                    </p:animEffect>
                                  </p:childTnLst>
                                </p:cTn>
                              </p:par>
                            </p:childTnLst>
                          </p:cTn>
                        </p:par>
                        <p:par>
                          <p:cTn id="12" fill="hold">
                            <p:stCondLst>
                              <p:cond delay="1100"/>
                            </p:stCondLst>
                            <p:childTnLst>
                              <p:par>
                                <p:cTn id="13" presetID="2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800"/>
                                        <p:tgtEl>
                                          <p:spTgt spid="12"/>
                                        </p:tgtEl>
                                      </p:cBhvr>
                                    </p:animEffect>
                                  </p:childTnLst>
                                </p:cTn>
                              </p:par>
                            </p:childTnLst>
                          </p:cTn>
                        </p:par>
                        <p:par>
                          <p:cTn id="16" fill="hold">
                            <p:stCondLst>
                              <p:cond delay="1900"/>
                            </p:stCondLst>
                            <p:childTnLst>
                              <p:par>
                                <p:cTn id="17" presetID="22" presetClass="entr" presetSubtype="8"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12"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4"/>
          <p:cNvSpPr>
            <a:spLocks noChangeArrowheads="1"/>
          </p:cNvSpPr>
          <p:nvPr/>
        </p:nvSpPr>
        <p:spPr bwMode="auto">
          <a:xfrm>
            <a:off x="0" y="6862582"/>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74" name="Isosceles Triangle 73"/>
          <p:cNvSpPr/>
          <p:nvPr/>
        </p:nvSpPr>
        <p:spPr>
          <a:xfrm rot="5400000" flipV="1">
            <a:off x="8591737" y="1889673"/>
            <a:ext cx="158212" cy="166026"/>
          </a:xfrm>
          <a:prstGeom prst="triangle">
            <a:avLst/>
          </a:prstGeom>
          <a:solidFill>
            <a:srgbClr val="059397"/>
          </a:solidFill>
          <a:ln w="12700" cap="sq">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D643D818-C6A6-4B44-A0F9-EC38D7D5ABFD}"/>
              </a:ext>
            </a:extLst>
          </p:cNvPr>
          <p:cNvSpPr/>
          <p:nvPr/>
        </p:nvSpPr>
        <p:spPr>
          <a:xfrm>
            <a:off x="731520" y="146526"/>
            <a:ext cx="4983663" cy="430887"/>
          </a:xfrm>
          <a:prstGeom prst="rect">
            <a:avLst/>
          </a:prstGeom>
        </p:spPr>
        <p:txBody>
          <a:bodyPr wrap="square" lIns="0" tIns="0" rIns="0" bIns="0">
            <a:spAutoFit/>
          </a:bodyPr>
          <a:lstStyle/>
          <a:p>
            <a:pPr algn="r" rtl="1"/>
            <a:r>
              <a:rPr lang="fa-IR" sz="2800" b="1" dirty="0" smtClean="0">
                <a:solidFill>
                  <a:srgbClr val="059397"/>
                </a:solidFill>
                <a:latin typeface="Segoe UI Light" panose="020B0502040204020203" pitchFamily="34" charset="0"/>
                <a:cs typeface="B Lotus" panose="00000400000000000000" pitchFamily="2" charset="-78"/>
              </a:rPr>
              <a:t>مزایای پیش نویس حاضر</a:t>
            </a:r>
            <a:endParaRPr lang="fa-IR" sz="2800" b="1" dirty="0">
              <a:solidFill>
                <a:srgbClr val="059397"/>
              </a:solidFill>
              <a:latin typeface="Segoe UI Light" panose="020B0502040204020203" pitchFamily="34" charset="0"/>
              <a:cs typeface="B Lotus" panose="00000400000000000000" pitchFamily="2" charset="-78"/>
            </a:endParaRPr>
          </a:p>
        </p:txBody>
      </p:sp>
      <mc:AlternateContent xmlns:mc="http://schemas.openxmlformats.org/markup-compatibility/2006" xmlns:a14="http://schemas.microsoft.com/office/drawing/2010/main">
        <mc:Choice Requires="a14">
          <p:sp>
            <p:nvSpPr>
              <p:cNvPr id="12" name="Rectangle 11"/>
              <p:cNvSpPr/>
              <p:nvPr/>
            </p:nvSpPr>
            <p:spPr>
              <a:xfrm>
                <a:off x="393699" y="1849575"/>
                <a:ext cx="8102601" cy="2492990"/>
              </a:xfrm>
              <a:prstGeom prst="rect">
                <a:avLst/>
              </a:prstGeom>
            </p:spPr>
            <p:txBody>
              <a:bodyPr wrap="square" lIns="0" tIns="0" rIns="0" bIns="0">
                <a:spAutoFit/>
              </a:bodyPr>
              <a:lstStyle/>
              <a:p>
                <a:pPr marL="0" lvl="1" algn="r" rtl="1"/>
                <a:r>
                  <a:rPr lang="fa-IR" sz="1600" b="1" dirty="0" smtClean="0">
                    <a:solidFill>
                      <a:srgbClr val="059397"/>
                    </a:solidFill>
                    <a:latin typeface="Segoe UI Semibold" pitchFamily="34" charset="0"/>
                    <a:cs typeface="B Titr" panose="00000700000000000000" pitchFamily="2" charset="-78"/>
                  </a:rPr>
                  <a:t>امکان محاسبه مدت تمدید در محدوده مدت پیمان (پیش از اتمام مدت پیمان):</a:t>
                </a:r>
              </a:p>
              <a:p>
                <a:pPr marL="0" lvl="1" algn="just" rtl="1">
                  <a:spcBef>
                    <a:spcPts val="1200"/>
                  </a:spcBef>
                </a:pPr>
                <a:r>
                  <a:rPr lang="fa-IR" dirty="0" smtClean="0">
                    <a:solidFill>
                      <a:schemeClr val="bg1">
                        <a:lumMod val="50000"/>
                      </a:schemeClr>
                    </a:solidFill>
                    <a:cs typeface="B Lotus" panose="00000400000000000000" pitchFamily="2" charset="-78"/>
                  </a:rPr>
                  <a:t>در </a:t>
                </a:r>
                <a:r>
                  <a:rPr lang="fa-IR" dirty="0">
                    <a:solidFill>
                      <a:schemeClr val="bg1">
                        <a:lumMod val="50000"/>
                      </a:schemeClr>
                    </a:solidFill>
                    <a:cs typeface="B Lotus" panose="00000400000000000000" pitchFamily="2" charset="-78"/>
                  </a:rPr>
                  <a:t>صورت نیاز به محاسبه </a:t>
                </a:r>
                <a:r>
                  <a:rPr lang="fa-IR" dirty="0" smtClean="0">
                    <a:solidFill>
                      <a:schemeClr val="bg1">
                        <a:lumMod val="50000"/>
                      </a:schemeClr>
                    </a:solidFill>
                    <a:cs typeface="B Lotus" panose="00000400000000000000" pitchFamily="2" charset="-78"/>
                  </a:rPr>
                  <a:t>تاخيرات </a:t>
                </a:r>
                <a:r>
                  <a:rPr lang="fa-IR" dirty="0">
                    <a:solidFill>
                      <a:schemeClr val="bg1">
                        <a:lumMod val="50000"/>
                      </a:schemeClr>
                    </a:solidFill>
                    <a:cs typeface="B Lotus" panose="00000400000000000000" pitchFamily="2" charset="-78"/>
                  </a:rPr>
                  <a:t>در محدوده </a:t>
                </a:r>
                <a:r>
                  <a:rPr lang="fa-IR" dirty="0" smtClean="0">
                    <a:solidFill>
                      <a:schemeClr val="bg1">
                        <a:lumMod val="50000"/>
                      </a:schemeClr>
                    </a:solidFill>
                    <a:cs typeface="B Lotus" panose="00000400000000000000" pitchFamily="2" charset="-78"/>
                  </a:rPr>
                  <a:t>مدت اولیه پیمان یا آخرین </a:t>
                </a:r>
                <a:r>
                  <a:rPr lang="fa-IR" dirty="0">
                    <a:solidFill>
                      <a:schemeClr val="bg1">
                        <a:lumMod val="50000"/>
                      </a:schemeClr>
                    </a:solidFill>
                    <a:cs typeface="B Lotus" panose="00000400000000000000" pitchFamily="2" charset="-78"/>
                  </a:rPr>
                  <a:t>تمدید مدت پیمان </a:t>
                </a:r>
                <a:r>
                  <a:rPr lang="fa-IR" dirty="0" smtClean="0">
                    <a:solidFill>
                      <a:schemeClr val="bg1">
                        <a:lumMod val="50000"/>
                      </a:schemeClr>
                    </a:solidFill>
                    <a:cs typeface="B Lotus" panose="00000400000000000000" pitchFamily="2" charset="-78"/>
                  </a:rPr>
                  <a:t>(پیش از اتمام مدت پیمان) به </a:t>
                </a:r>
                <a:r>
                  <a:rPr lang="fa-IR" dirty="0">
                    <a:solidFill>
                      <a:schemeClr val="bg1">
                        <a:lumMod val="50000"/>
                      </a:schemeClr>
                    </a:solidFill>
                    <a:cs typeface="B Lotus" panose="00000400000000000000" pitchFamily="2" charset="-78"/>
                  </a:rPr>
                  <a:t>منظور به­روزرسانی </a:t>
                </a:r>
                <a:r>
                  <a:rPr lang="fa-IR" dirty="0" smtClean="0">
                    <a:solidFill>
                      <a:schemeClr val="bg1">
                        <a:lumMod val="50000"/>
                      </a:schemeClr>
                    </a:solidFill>
                    <a:cs typeface="B Lotus" panose="00000400000000000000" pitchFamily="2" charset="-78"/>
                  </a:rPr>
                  <a:t>واقعی برنامه </a:t>
                </a:r>
                <a:r>
                  <a:rPr lang="fa-IR" dirty="0">
                    <a:solidFill>
                      <a:schemeClr val="bg1">
                        <a:lumMod val="50000"/>
                      </a:schemeClr>
                    </a:solidFill>
                    <a:cs typeface="B Lotus" panose="00000400000000000000" pitchFamily="2" charset="-78"/>
                  </a:rPr>
                  <a:t>زمان­بندی </a:t>
                </a:r>
                <a:r>
                  <a:rPr lang="fa-IR" dirty="0" smtClean="0">
                    <a:solidFill>
                      <a:schemeClr val="bg1">
                        <a:lumMod val="50000"/>
                      </a:schemeClr>
                    </a:solidFill>
                    <a:cs typeface="B Lotus" panose="00000400000000000000" pitchFamily="2" charset="-78"/>
                  </a:rPr>
                  <a:t>تفصیلی، این امکان در پیش نویس حاضر فراهم شده است. در این صورت </a:t>
                </a:r>
                <a14:m>
                  <m:oMath xmlns:m="http://schemas.openxmlformats.org/officeDocument/2006/math">
                    <m:sSub>
                      <m:sSubPr>
                        <m:ctrlPr>
                          <a:rPr lang="en-US" i="1">
                            <a:solidFill>
                              <a:schemeClr val="bg1">
                                <a:lumMod val="50000"/>
                              </a:schemeClr>
                            </a:solidFill>
                            <a:latin typeface="Cambria Math" panose="02040503050406030204" pitchFamily="18" charset="0"/>
                            <a:cs typeface="B Lotus" panose="00000400000000000000" pitchFamily="2" charset="-78"/>
                          </a:rPr>
                        </m:ctrlPr>
                      </m:sSubPr>
                      <m:e>
                        <m:r>
                          <a:rPr lang="en-US">
                            <a:solidFill>
                              <a:schemeClr val="bg1">
                                <a:lumMod val="50000"/>
                              </a:schemeClr>
                            </a:solidFill>
                            <a:latin typeface="Cambria Math" panose="02040503050406030204" pitchFamily="18" charset="0"/>
                            <a:cs typeface="B Lotus" panose="00000400000000000000" pitchFamily="2" charset="-78"/>
                          </a:rPr>
                          <m:t>𝑇</m:t>
                        </m:r>
                      </m:e>
                      <m:sub>
                        <m:r>
                          <a:rPr lang="en-US" b="0" i="0" smtClean="0">
                            <a:solidFill>
                              <a:schemeClr val="bg1">
                                <a:lumMod val="50000"/>
                              </a:schemeClr>
                            </a:solidFill>
                            <a:latin typeface="Cambria Math" panose="02040503050406030204" pitchFamily="18" charset="0"/>
                            <a:cs typeface="B Lotus" panose="00000400000000000000" pitchFamily="2" charset="-78"/>
                          </a:rPr>
                          <m:t>0</m:t>
                        </m:r>
                      </m:sub>
                    </m:sSub>
                  </m:oMath>
                </a14:m>
                <a:r>
                  <a:rPr lang="fa-IR" dirty="0" smtClean="0">
                    <a:solidFill>
                      <a:schemeClr val="bg1">
                        <a:lumMod val="50000"/>
                      </a:schemeClr>
                    </a:solidFill>
                    <a:cs typeface="B Lotus" panose="00000400000000000000" pitchFamily="2" charset="-78"/>
                  </a:rPr>
                  <a:t> </a:t>
                </a:r>
                <a:r>
                  <a:rPr lang="fa-IR" dirty="0">
                    <a:solidFill>
                      <a:schemeClr val="bg1">
                        <a:lumMod val="50000"/>
                      </a:schemeClr>
                    </a:solidFill>
                    <a:cs typeface="B Lotus" panose="00000400000000000000" pitchFamily="2" charset="-78"/>
                  </a:rPr>
                  <a:t>برابر با فاصله زمانی بین تاریخ محاسبه تاخیرات تا تاریخ شروع </a:t>
                </a:r>
                <a:r>
                  <a:rPr lang="fa-IR" dirty="0" smtClean="0">
                    <a:solidFill>
                      <a:schemeClr val="bg1">
                        <a:lumMod val="50000"/>
                      </a:schemeClr>
                    </a:solidFill>
                    <a:cs typeface="B Lotus" panose="00000400000000000000" pitchFamily="2" charset="-78"/>
                  </a:rPr>
                  <a:t>پیمان یا </a:t>
                </a:r>
                <a14:m>
                  <m:oMath xmlns:m="http://schemas.openxmlformats.org/officeDocument/2006/math">
                    <m:sSub>
                      <m:sSubPr>
                        <m:ctrlPr>
                          <a:rPr lang="en-US" i="1">
                            <a:solidFill>
                              <a:schemeClr val="bg1">
                                <a:lumMod val="50000"/>
                              </a:schemeClr>
                            </a:solidFill>
                            <a:latin typeface="Cambria Math" panose="02040503050406030204" pitchFamily="18" charset="0"/>
                            <a:cs typeface="B Lotus" panose="00000400000000000000" pitchFamily="2" charset="-78"/>
                          </a:rPr>
                        </m:ctrlPr>
                      </m:sSubPr>
                      <m:e>
                        <m:r>
                          <a:rPr lang="en-US">
                            <a:solidFill>
                              <a:schemeClr val="bg1">
                                <a:lumMod val="50000"/>
                              </a:schemeClr>
                            </a:solidFill>
                            <a:latin typeface="Cambria Math" panose="02040503050406030204" pitchFamily="18" charset="0"/>
                            <a:cs typeface="B Lotus" panose="00000400000000000000" pitchFamily="2" charset="-78"/>
                          </a:rPr>
                          <m:t>𝑇</m:t>
                        </m:r>
                      </m:e>
                      <m:sub>
                        <m:r>
                          <a:rPr lang="en-US">
                            <a:solidFill>
                              <a:schemeClr val="bg1">
                                <a:lumMod val="50000"/>
                              </a:schemeClr>
                            </a:solidFill>
                            <a:latin typeface="Cambria Math" panose="02040503050406030204" pitchFamily="18" charset="0"/>
                            <a:cs typeface="B Lotus" panose="00000400000000000000" pitchFamily="2" charset="-78"/>
                          </a:rPr>
                          <m:t>𝑖</m:t>
                        </m:r>
                        <m:r>
                          <a:rPr lang="en-US">
                            <a:solidFill>
                              <a:schemeClr val="bg1">
                                <a:lumMod val="50000"/>
                              </a:schemeClr>
                            </a:solidFill>
                            <a:latin typeface="Cambria Math" panose="02040503050406030204" pitchFamily="18" charset="0"/>
                            <a:cs typeface="B Lotus" panose="00000400000000000000" pitchFamily="2" charset="-78"/>
                          </a:rPr>
                          <m:t>−</m:t>
                        </m:r>
                        <m:r>
                          <a:rPr lang="en-US">
                            <a:solidFill>
                              <a:schemeClr val="bg1">
                                <a:lumMod val="50000"/>
                              </a:schemeClr>
                            </a:solidFill>
                            <a:latin typeface="Cambria Math" panose="02040503050406030204" pitchFamily="18" charset="0"/>
                            <a:cs typeface="B Lotus" panose="00000400000000000000" pitchFamily="2" charset="-78"/>
                          </a:rPr>
                          <m:t>1</m:t>
                        </m:r>
                      </m:sub>
                    </m:sSub>
                  </m:oMath>
                </a14:m>
                <a:r>
                  <a:rPr lang="fa-IR" dirty="0">
                    <a:solidFill>
                      <a:schemeClr val="bg1">
                        <a:lumMod val="50000"/>
                      </a:schemeClr>
                    </a:solidFill>
                    <a:cs typeface="B Lotus" panose="00000400000000000000" pitchFamily="2" charset="-78"/>
                  </a:rPr>
                  <a:t> برابر با فاصله زمانی بین تاریخ محاسبه تاخیرات تا تاریخ شروع آخرین تمدید مدت پیمان در نظر گرفته </a:t>
                </a:r>
                <a:r>
                  <a:rPr lang="fa-IR" dirty="0" smtClean="0">
                    <a:solidFill>
                      <a:schemeClr val="bg1">
                        <a:lumMod val="50000"/>
                      </a:schemeClr>
                    </a:solidFill>
                    <a:cs typeface="B Lotus" panose="00000400000000000000" pitchFamily="2" charset="-78"/>
                  </a:rPr>
                  <a:t>می­شود. محاسبات انجام شده به صورت موقت بوده و برای </a:t>
                </a:r>
                <a:r>
                  <a:rPr lang="fa-IR" dirty="0">
                    <a:solidFill>
                      <a:schemeClr val="bg1">
                        <a:lumMod val="50000"/>
                      </a:schemeClr>
                    </a:solidFill>
                    <a:cs typeface="B Lotus" panose="00000400000000000000" pitchFamily="2" charset="-78"/>
                  </a:rPr>
                  <a:t>رسیدگی قطعی به تاخیرات در پایان </a:t>
                </a:r>
                <a:r>
                  <a:rPr lang="fa-IR" dirty="0" smtClean="0">
                    <a:solidFill>
                      <a:schemeClr val="bg1">
                        <a:lumMod val="50000"/>
                      </a:schemeClr>
                    </a:solidFill>
                    <a:cs typeface="B Lotus" panose="00000400000000000000" pitchFamily="2" charset="-78"/>
                  </a:rPr>
                  <a:t>مدت اولیه یا آخرین </a:t>
                </a:r>
                <a:r>
                  <a:rPr lang="fa-IR" dirty="0">
                    <a:solidFill>
                      <a:schemeClr val="bg1">
                        <a:lumMod val="50000"/>
                      </a:schemeClr>
                    </a:solidFill>
                    <a:cs typeface="B Lotus" panose="00000400000000000000" pitchFamily="2" charset="-78"/>
                  </a:rPr>
                  <a:t>تمدید مدت پیمان</a:t>
                </a:r>
                <a:r>
                  <a:rPr lang="fa-IR" dirty="0" smtClean="0">
                    <a:solidFill>
                      <a:schemeClr val="bg1">
                        <a:lumMod val="50000"/>
                      </a:schemeClr>
                    </a:solidFill>
                    <a:cs typeface="B Lotus" panose="00000400000000000000" pitchFamily="2" charset="-78"/>
                  </a:rPr>
                  <a:t>، </a:t>
                </a:r>
                <a14:m>
                  <m:oMath xmlns:m="http://schemas.openxmlformats.org/officeDocument/2006/math">
                    <m:sSub>
                      <m:sSubPr>
                        <m:ctrlPr>
                          <a:rPr lang="en-US" i="1">
                            <a:solidFill>
                              <a:schemeClr val="bg1">
                                <a:lumMod val="50000"/>
                              </a:schemeClr>
                            </a:solidFill>
                            <a:latin typeface="Cambria Math" panose="02040503050406030204" pitchFamily="18" charset="0"/>
                            <a:cs typeface="B Lotus" panose="00000400000000000000" pitchFamily="2" charset="-78"/>
                          </a:rPr>
                        </m:ctrlPr>
                      </m:sSubPr>
                      <m:e>
                        <m:r>
                          <a:rPr lang="en-US">
                            <a:solidFill>
                              <a:schemeClr val="bg1">
                                <a:lumMod val="50000"/>
                              </a:schemeClr>
                            </a:solidFill>
                            <a:latin typeface="Cambria Math" panose="02040503050406030204" pitchFamily="18" charset="0"/>
                            <a:cs typeface="B Lotus" panose="00000400000000000000" pitchFamily="2" charset="-78"/>
                          </a:rPr>
                          <m:t>𝑇</m:t>
                        </m:r>
                      </m:e>
                      <m:sub>
                        <m:r>
                          <a:rPr lang="en-US">
                            <a:solidFill>
                              <a:schemeClr val="bg1">
                                <a:lumMod val="50000"/>
                              </a:schemeClr>
                            </a:solidFill>
                            <a:latin typeface="Cambria Math" panose="02040503050406030204" pitchFamily="18" charset="0"/>
                            <a:cs typeface="B Lotus" panose="00000400000000000000" pitchFamily="2" charset="-78"/>
                          </a:rPr>
                          <m:t>0</m:t>
                        </m:r>
                      </m:sub>
                    </m:sSub>
                  </m:oMath>
                </a14:m>
                <a:r>
                  <a:rPr lang="fa-IR" dirty="0">
                    <a:solidFill>
                      <a:schemeClr val="bg1">
                        <a:lumMod val="50000"/>
                      </a:schemeClr>
                    </a:solidFill>
                    <a:cs typeface="B Lotus" panose="00000400000000000000" pitchFamily="2" charset="-78"/>
                  </a:rPr>
                  <a:t> برابر با </a:t>
                </a:r>
                <a:r>
                  <a:rPr lang="fa-IR" dirty="0" smtClean="0">
                    <a:solidFill>
                      <a:schemeClr val="bg1">
                        <a:lumMod val="50000"/>
                      </a:schemeClr>
                    </a:solidFill>
                    <a:cs typeface="B Lotus" panose="00000400000000000000" pitchFamily="2" charset="-78"/>
                  </a:rPr>
                  <a:t>مدت اولیه پیمان و  </a:t>
                </a:r>
                <a14:m>
                  <m:oMath xmlns:m="http://schemas.openxmlformats.org/officeDocument/2006/math">
                    <m:sSub>
                      <m:sSubPr>
                        <m:ctrlPr>
                          <a:rPr lang="en-US" i="1">
                            <a:solidFill>
                              <a:schemeClr val="bg1">
                                <a:lumMod val="50000"/>
                              </a:schemeClr>
                            </a:solidFill>
                            <a:latin typeface="Cambria Math" panose="02040503050406030204" pitchFamily="18" charset="0"/>
                            <a:cs typeface="B Lotus" panose="00000400000000000000" pitchFamily="2" charset="-78"/>
                          </a:rPr>
                        </m:ctrlPr>
                      </m:sSubPr>
                      <m:e>
                        <m:r>
                          <a:rPr lang="en-US">
                            <a:solidFill>
                              <a:schemeClr val="bg1">
                                <a:lumMod val="50000"/>
                              </a:schemeClr>
                            </a:solidFill>
                            <a:latin typeface="Cambria Math" panose="02040503050406030204" pitchFamily="18" charset="0"/>
                            <a:cs typeface="B Lotus" panose="00000400000000000000" pitchFamily="2" charset="-78"/>
                          </a:rPr>
                          <m:t>𝑇</m:t>
                        </m:r>
                      </m:e>
                      <m:sub>
                        <m:r>
                          <a:rPr lang="en-US">
                            <a:solidFill>
                              <a:schemeClr val="bg1">
                                <a:lumMod val="50000"/>
                              </a:schemeClr>
                            </a:solidFill>
                            <a:latin typeface="Cambria Math" panose="02040503050406030204" pitchFamily="18" charset="0"/>
                            <a:cs typeface="B Lotus" panose="00000400000000000000" pitchFamily="2" charset="-78"/>
                          </a:rPr>
                          <m:t>𝑖</m:t>
                        </m:r>
                        <m:r>
                          <a:rPr lang="en-US">
                            <a:solidFill>
                              <a:schemeClr val="bg1">
                                <a:lumMod val="50000"/>
                              </a:schemeClr>
                            </a:solidFill>
                            <a:latin typeface="Cambria Math" panose="02040503050406030204" pitchFamily="18" charset="0"/>
                            <a:cs typeface="B Lotus" panose="00000400000000000000" pitchFamily="2" charset="-78"/>
                          </a:rPr>
                          <m:t>−</m:t>
                        </m:r>
                        <m:r>
                          <a:rPr lang="en-US">
                            <a:solidFill>
                              <a:schemeClr val="bg1">
                                <a:lumMod val="50000"/>
                              </a:schemeClr>
                            </a:solidFill>
                            <a:latin typeface="Cambria Math" panose="02040503050406030204" pitchFamily="18" charset="0"/>
                            <a:cs typeface="B Lotus" panose="00000400000000000000" pitchFamily="2" charset="-78"/>
                          </a:rPr>
                          <m:t>1</m:t>
                        </m:r>
                      </m:sub>
                    </m:sSub>
                  </m:oMath>
                </a14:m>
                <a:r>
                  <a:rPr lang="fa-IR" dirty="0">
                    <a:solidFill>
                      <a:schemeClr val="bg1">
                        <a:lumMod val="50000"/>
                      </a:schemeClr>
                    </a:solidFill>
                    <a:cs typeface="B Lotus" panose="00000400000000000000" pitchFamily="2" charset="-78"/>
                  </a:rPr>
                  <a:t> </a:t>
                </a:r>
                <a:r>
                  <a:rPr lang="fa-IR" dirty="0" smtClean="0">
                    <a:solidFill>
                      <a:schemeClr val="bg1">
                        <a:lumMod val="50000"/>
                      </a:schemeClr>
                    </a:solidFill>
                    <a:cs typeface="B Lotus" panose="00000400000000000000" pitchFamily="2" charset="-78"/>
                  </a:rPr>
                  <a:t>برابر </a:t>
                </a:r>
                <a:r>
                  <a:rPr lang="fa-IR" dirty="0">
                    <a:solidFill>
                      <a:schemeClr val="bg1">
                        <a:lumMod val="50000"/>
                      </a:schemeClr>
                    </a:solidFill>
                    <a:cs typeface="B Lotus" panose="00000400000000000000" pitchFamily="2" charset="-78"/>
                  </a:rPr>
                  <a:t>با مدت آخرین تمدید پیمان در نظر گرفته </a:t>
                </a:r>
                <a:r>
                  <a:rPr lang="fa-IR" dirty="0" smtClean="0">
                    <a:solidFill>
                      <a:schemeClr val="bg1">
                        <a:lumMod val="50000"/>
                      </a:schemeClr>
                    </a:solidFill>
                    <a:cs typeface="B Lotus" panose="00000400000000000000" pitchFamily="2" charset="-78"/>
                  </a:rPr>
                  <a:t>­می شود (نمودار شماتیک زیر).</a:t>
                </a:r>
                <a:endParaRPr lang="en-US" dirty="0">
                  <a:solidFill>
                    <a:schemeClr val="bg1">
                      <a:lumMod val="50000"/>
                    </a:schemeClr>
                  </a:solidFill>
                  <a:cs typeface="B Lotus" panose="00000400000000000000" pitchFamily="2" charset="-78"/>
                </a:endParaRPr>
              </a:p>
              <a:p>
                <a:pPr marL="0" lvl="1" algn="just" rtl="1">
                  <a:spcBef>
                    <a:spcPts val="1200"/>
                  </a:spcBef>
                </a:pPr>
                <a:endParaRPr lang="fa-IR" dirty="0">
                  <a:solidFill>
                    <a:schemeClr val="bg1">
                      <a:lumMod val="50000"/>
                    </a:schemeClr>
                  </a:solidFill>
                  <a:cs typeface="B Lotus" panose="00000400000000000000" pitchFamily="2" charset="-78"/>
                </a:endParaRPr>
              </a:p>
            </p:txBody>
          </p:sp>
        </mc:Choice>
        <mc:Fallback xmlns="">
          <p:sp>
            <p:nvSpPr>
              <p:cNvPr id="12" name="Rectangle 11"/>
              <p:cNvSpPr>
                <a:spLocks noRot="1" noChangeAspect="1" noMove="1" noResize="1" noEditPoints="1" noAdjustHandles="1" noChangeArrowheads="1" noChangeShapeType="1" noTextEdit="1"/>
              </p:cNvSpPr>
              <p:nvPr/>
            </p:nvSpPr>
            <p:spPr>
              <a:xfrm>
                <a:off x="393699" y="1849575"/>
                <a:ext cx="8102601" cy="2492990"/>
              </a:xfrm>
              <a:prstGeom prst="rect">
                <a:avLst/>
              </a:prstGeom>
              <a:blipFill>
                <a:blip r:embed="rId3"/>
                <a:stretch>
                  <a:fillRect l="-2483" t="-2445" r="-1731"/>
                </a:stretch>
              </a:blipFill>
            </p:spPr>
            <p:txBody>
              <a:bodyPr/>
              <a:lstStyle/>
              <a:p>
                <a:r>
                  <a:rPr lang="en-US">
                    <a:noFill/>
                  </a:rPr>
                  <a:t> </a:t>
                </a:r>
              </a:p>
            </p:txBody>
          </p:sp>
        </mc:Fallback>
      </mc:AlternateContent>
      <p:pic>
        <p:nvPicPr>
          <p:cNvPr id="5" name="Picture 4"/>
          <p:cNvPicPr>
            <a:picLocks noChangeAspect="1"/>
          </p:cNvPicPr>
          <p:nvPr/>
        </p:nvPicPr>
        <p:blipFill>
          <a:blip r:embed="rId4"/>
          <a:stretch>
            <a:fillRect/>
          </a:stretch>
        </p:blipFill>
        <p:spPr>
          <a:xfrm>
            <a:off x="1979409" y="4015549"/>
            <a:ext cx="4931179" cy="2504882"/>
          </a:xfrm>
          <a:prstGeom prst="rect">
            <a:avLst/>
          </a:prstGeom>
        </p:spPr>
      </p:pic>
    </p:spTree>
    <p:extLst>
      <p:ext uri="{BB962C8B-B14F-4D97-AF65-F5344CB8AC3E}">
        <p14:creationId xmlns:p14="http://schemas.microsoft.com/office/powerpoint/2010/main" val="1165420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repeatCount="3000" fill="hold" grpId="0" nodeType="afterEffect">
                                  <p:stCondLst>
                                    <p:cond delay="0"/>
                                  </p:stCondLst>
                                  <p:childTnLst>
                                    <p:set>
                                      <p:cBhvr>
                                        <p:cTn id="10" dur="1" fill="hold">
                                          <p:stCondLst>
                                            <p:cond delay="0"/>
                                          </p:stCondLst>
                                        </p:cTn>
                                        <p:tgtEl>
                                          <p:spTgt spid="74"/>
                                        </p:tgtEl>
                                        <p:attrNameLst>
                                          <p:attrName>style.visibility</p:attrName>
                                        </p:attrNameLst>
                                      </p:cBhvr>
                                      <p:to>
                                        <p:strVal val="visible"/>
                                      </p:to>
                                    </p:set>
                                    <p:animEffect transition="in" filter="fade">
                                      <p:cBhvr>
                                        <p:cTn id="11" dur="200"/>
                                        <p:tgtEl>
                                          <p:spTgt spid="74"/>
                                        </p:tgtEl>
                                      </p:cBhvr>
                                    </p:animEffect>
                                  </p:childTnLst>
                                </p:cTn>
                              </p:par>
                            </p:childTnLst>
                          </p:cTn>
                        </p:par>
                        <p:par>
                          <p:cTn id="12" fill="hold">
                            <p:stCondLst>
                              <p:cond delay="1100"/>
                            </p:stCondLst>
                            <p:childTnLst>
                              <p:par>
                                <p:cTn id="13" presetID="2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800"/>
                                        <p:tgtEl>
                                          <p:spTgt spid="12"/>
                                        </p:tgtEl>
                                      </p:cBhvr>
                                    </p:animEffect>
                                  </p:childTnLst>
                                </p:cTn>
                              </p:par>
                            </p:childTnLst>
                          </p:cTn>
                        </p:par>
                        <p:par>
                          <p:cTn id="16" fill="hold">
                            <p:stCondLst>
                              <p:cond delay="19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24"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4"/>
          <p:cNvSpPr>
            <a:spLocks noChangeArrowheads="1"/>
          </p:cNvSpPr>
          <p:nvPr/>
        </p:nvSpPr>
        <p:spPr bwMode="auto">
          <a:xfrm>
            <a:off x="0" y="6862582"/>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24" name="Rectangle 23">
            <a:extLst>
              <a:ext uri="{FF2B5EF4-FFF2-40B4-BE49-F238E27FC236}">
                <a16:creationId xmlns:a16="http://schemas.microsoft.com/office/drawing/2014/main" id="{D643D818-C6A6-4B44-A0F9-EC38D7D5ABFD}"/>
              </a:ext>
            </a:extLst>
          </p:cNvPr>
          <p:cNvSpPr/>
          <p:nvPr/>
        </p:nvSpPr>
        <p:spPr>
          <a:xfrm>
            <a:off x="950976" y="146526"/>
            <a:ext cx="4764207" cy="430887"/>
          </a:xfrm>
          <a:prstGeom prst="rect">
            <a:avLst/>
          </a:prstGeom>
        </p:spPr>
        <p:txBody>
          <a:bodyPr wrap="square" lIns="0" tIns="0" rIns="0" bIns="0">
            <a:spAutoFit/>
          </a:bodyPr>
          <a:lstStyle/>
          <a:p>
            <a:pPr algn="r" rtl="1"/>
            <a:r>
              <a:rPr lang="fa-IR" sz="2800" b="1" dirty="0">
                <a:solidFill>
                  <a:srgbClr val="059397"/>
                </a:solidFill>
                <a:latin typeface="Segoe UI Light" panose="020B0502040204020203" pitchFamily="34" charset="0"/>
                <a:cs typeface="B Lotus" panose="00000400000000000000" pitchFamily="2" charset="-78"/>
              </a:rPr>
              <a:t>نحوه </a:t>
            </a:r>
            <a:r>
              <a:rPr lang="fa-IR" sz="2800" b="1" dirty="0" smtClean="0">
                <a:solidFill>
                  <a:srgbClr val="059397"/>
                </a:solidFill>
                <a:latin typeface="Segoe UI Light" panose="020B0502040204020203" pitchFamily="34" charset="0"/>
                <a:cs typeface="B Lotus" panose="00000400000000000000" pitchFamily="2" charset="-78"/>
              </a:rPr>
              <a:t>لحاظ همپوشانی تاخیرها</a:t>
            </a:r>
            <a:endParaRPr lang="fa-IR" sz="2800" b="1" dirty="0">
              <a:solidFill>
                <a:srgbClr val="059397"/>
              </a:solidFill>
              <a:latin typeface="Segoe UI Light" panose="020B0502040204020203" pitchFamily="34" charset="0"/>
              <a:cs typeface="B Lotus" panose="00000400000000000000" pitchFamily="2" charset="-78"/>
            </a:endParaRPr>
          </a:p>
        </p:txBody>
      </p:sp>
      <p:sp>
        <p:nvSpPr>
          <p:cNvPr id="8" name="Isosceles Triangle 7"/>
          <p:cNvSpPr/>
          <p:nvPr/>
        </p:nvSpPr>
        <p:spPr>
          <a:xfrm rot="5400000" flipV="1">
            <a:off x="8591737" y="1889673"/>
            <a:ext cx="158212" cy="166026"/>
          </a:xfrm>
          <a:prstGeom prst="triangle">
            <a:avLst/>
          </a:prstGeom>
          <a:solidFill>
            <a:srgbClr val="059397"/>
          </a:solidFill>
          <a:ln w="12700" cap="sq">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393699" y="1849575"/>
            <a:ext cx="8102601" cy="830997"/>
          </a:xfrm>
          <a:prstGeom prst="rect">
            <a:avLst/>
          </a:prstGeom>
        </p:spPr>
        <p:txBody>
          <a:bodyPr wrap="square" lIns="0" tIns="0" rIns="0" bIns="0">
            <a:spAutoFit/>
          </a:bodyPr>
          <a:lstStyle/>
          <a:p>
            <a:pPr marL="0" lvl="1" algn="just" rtl="1">
              <a:spcBef>
                <a:spcPts val="0"/>
              </a:spcBef>
            </a:pPr>
            <a:r>
              <a:rPr lang="fa-IR" dirty="0" smtClean="0">
                <a:solidFill>
                  <a:schemeClr val="bg1">
                    <a:lumMod val="50000"/>
                  </a:schemeClr>
                </a:solidFill>
                <a:cs typeface="B Lotus" panose="00000400000000000000" pitchFamily="2" charset="-78"/>
              </a:rPr>
              <a:t>به </a:t>
            </a:r>
            <a:r>
              <a:rPr lang="fa-IR" dirty="0">
                <a:solidFill>
                  <a:schemeClr val="bg1">
                    <a:lumMod val="50000"/>
                  </a:schemeClr>
                </a:solidFill>
                <a:cs typeface="B Lotus" panose="00000400000000000000" pitchFamily="2" charset="-78"/>
              </a:rPr>
              <a:t>منظور لحاظ همپوشاني دوره توقف کار ناشی از تاخير در پرداخت­ها با سایر عوامل موثر در تغییر مدت پیمان، مدت تمدید </a:t>
            </a:r>
            <a:r>
              <a:rPr lang="fa-IR" dirty="0" smtClean="0">
                <a:solidFill>
                  <a:schemeClr val="bg1">
                    <a:lumMod val="50000"/>
                  </a:schemeClr>
                </a:solidFill>
                <a:cs typeface="B Lotus" panose="00000400000000000000" pitchFamily="2" charset="-78"/>
              </a:rPr>
              <a:t>محاسبه شده بایستی طبق </a:t>
            </a:r>
            <a:r>
              <a:rPr lang="fa-IR" dirty="0">
                <a:solidFill>
                  <a:schemeClr val="bg1">
                    <a:lumMod val="50000"/>
                  </a:schemeClr>
                </a:solidFill>
                <a:cs typeface="B Lotus" panose="00000400000000000000" pitchFamily="2" charset="-78"/>
              </a:rPr>
              <a:t>جدول </a:t>
            </a:r>
            <a:r>
              <a:rPr lang="fa-IR" dirty="0" smtClean="0">
                <a:solidFill>
                  <a:schemeClr val="bg1">
                    <a:lumMod val="50000"/>
                  </a:schemeClr>
                </a:solidFill>
                <a:cs typeface="B Lotus" panose="00000400000000000000" pitchFamily="2" charset="-78"/>
              </a:rPr>
              <a:t>زیر در </a:t>
            </a:r>
            <a:r>
              <a:rPr lang="fa-IR" dirty="0">
                <a:solidFill>
                  <a:schemeClr val="bg1">
                    <a:lumMod val="50000"/>
                  </a:schemeClr>
                </a:solidFill>
                <a:cs typeface="B Lotus" panose="00000400000000000000" pitchFamily="2" charset="-78"/>
              </a:rPr>
              <a:t>مقطع زمانی که تاخیرات در آن رخ داده است (مقطع زمانی مدت اولیه پیمان یا مقطع زمانی آخرین تمدید مدت پیمان) توزیع </a:t>
            </a:r>
            <a:r>
              <a:rPr lang="fa-IR" dirty="0" smtClean="0">
                <a:solidFill>
                  <a:schemeClr val="bg1">
                    <a:lumMod val="50000"/>
                  </a:schemeClr>
                </a:solidFill>
                <a:cs typeface="B Lotus" panose="00000400000000000000" pitchFamily="2" charset="-78"/>
              </a:rPr>
              <a:t>شود.</a:t>
            </a:r>
            <a:endParaRPr lang="en-US" dirty="0">
              <a:solidFill>
                <a:schemeClr val="bg1">
                  <a:lumMod val="50000"/>
                </a:schemeClr>
              </a:solidFill>
              <a:cs typeface="B Lotus" panose="00000400000000000000" pitchFamily="2" charset="-78"/>
            </a:endParaRPr>
          </a:p>
        </p:txBody>
      </p:sp>
      <mc:AlternateContent xmlns:mc="http://schemas.openxmlformats.org/markup-compatibility/2006" xmlns:a14="http://schemas.microsoft.com/office/drawing/2010/main">
        <mc:Choice Requires="a14">
          <p:graphicFrame>
            <p:nvGraphicFramePr>
              <p:cNvPr id="6" name="Table 5"/>
              <p:cNvGraphicFramePr>
                <a:graphicFrameLocks noGrp="1"/>
              </p:cNvGraphicFramePr>
              <p:nvPr>
                <p:extLst>
                  <p:ext uri="{D42A27DB-BD31-4B8C-83A1-F6EECF244321}">
                    <p14:modId xmlns:p14="http://schemas.microsoft.com/office/powerpoint/2010/main" val="1819010695"/>
                  </p:ext>
                </p:extLst>
              </p:nvPr>
            </p:nvGraphicFramePr>
            <p:xfrm>
              <a:off x="628650" y="2971801"/>
              <a:ext cx="7886700" cy="3050358"/>
            </p:xfrm>
            <a:graphic>
              <a:graphicData uri="http://schemas.openxmlformats.org/drawingml/2006/table">
                <a:tbl>
                  <a:tblPr rtl="1" firstRow="1" firstCol="1" bandRow="1"/>
                  <a:tblGrid>
                    <a:gridCol w="271901">
                      <a:extLst>
                        <a:ext uri="{9D8B030D-6E8A-4147-A177-3AD203B41FA5}">
                          <a16:colId xmlns:a16="http://schemas.microsoft.com/office/drawing/2014/main" val="438982961"/>
                        </a:ext>
                      </a:extLst>
                    </a:gridCol>
                    <a:gridCol w="1129677">
                      <a:extLst>
                        <a:ext uri="{9D8B030D-6E8A-4147-A177-3AD203B41FA5}">
                          <a16:colId xmlns:a16="http://schemas.microsoft.com/office/drawing/2014/main" val="1432891373"/>
                        </a:ext>
                      </a:extLst>
                    </a:gridCol>
                    <a:gridCol w="726296">
                      <a:extLst>
                        <a:ext uri="{9D8B030D-6E8A-4147-A177-3AD203B41FA5}">
                          <a16:colId xmlns:a16="http://schemas.microsoft.com/office/drawing/2014/main" val="4235630385"/>
                        </a:ext>
                      </a:extLst>
                    </a:gridCol>
                    <a:gridCol w="794665">
                      <a:extLst>
                        <a:ext uri="{9D8B030D-6E8A-4147-A177-3AD203B41FA5}">
                          <a16:colId xmlns:a16="http://schemas.microsoft.com/office/drawing/2014/main" val="2358693046"/>
                        </a:ext>
                      </a:extLst>
                    </a:gridCol>
                    <a:gridCol w="646882">
                      <a:extLst>
                        <a:ext uri="{9D8B030D-6E8A-4147-A177-3AD203B41FA5}">
                          <a16:colId xmlns:a16="http://schemas.microsoft.com/office/drawing/2014/main" val="3512059517"/>
                        </a:ext>
                      </a:extLst>
                    </a:gridCol>
                    <a:gridCol w="735237">
                      <a:extLst>
                        <a:ext uri="{9D8B030D-6E8A-4147-A177-3AD203B41FA5}">
                          <a16:colId xmlns:a16="http://schemas.microsoft.com/office/drawing/2014/main" val="2826650443"/>
                        </a:ext>
                      </a:extLst>
                    </a:gridCol>
                    <a:gridCol w="573779">
                      <a:extLst>
                        <a:ext uri="{9D8B030D-6E8A-4147-A177-3AD203B41FA5}">
                          <a16:colId xmlns:a16="http://schemas.microsoft.com/office/drawing/2014/main" val="3446995087"/>
                        </a:ext>
                      </a:extLst>
                    </a:gridCol>
                    <a:gridCol w="1322163">
                      <a:extLst>
                        <a:ext uri="{9D8B030D-6E8A-4147-A177-3AD203B41FA5}">
                          <a16:colId xmlns:a16="http://schemas.microsoft.com/office/drawing/2014/main" val="2836598236"/>
                        </a:ext>
                      </a:extLst>
                    </a:gridCol>
                    <a:gridCol w="1686100">
                      <a:extLst>
                        <a:ext uri="{9D8B030D-6E8A-4147-A177-3AD203B41FA5}">
                          <a16:colId xmlns:a16="http://schemas.microsoft.com/office/drawing/2014/main" val="2426974369"/>
                        </a:ext>
                      </a:extLst>
                    </a:gridCol>
                  </a:tblGrid>
                  <a:tr h="677787">
                    <a:tc>
                      <a:txBody>
                        <a:bodyPr/>
                        <a:lstStyle/>
                        <a:p>
                          <a:pPr algn="ctr"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رديف</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عنوان درخواست مالي تایید شده پیمانکار (شامل کارکرد، تعدیل، پیش­پرداخت، تفاوت بهای مصالح)</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تاریخ استحقاق دریافت طبق پیمان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800" dirty="0">
                              <a:effectLst/>
                              <a:latin typeface="Times New Roman" panose="02020603050405020304" pitchFamily="18" charset="0"/>
                              <a:ea typeface="Times New Roman" panose="02020603050405020304" pitchFamily="18" charset="0"/>
                              <a:cs typeface="B Mitra" panose="00000400000000000000" pitchFamily="2" charset="-78"/>
                            </a:rPr>
                            <a:t>تاریخ واقعی پرداخت </a:t>
                          </a:r>
                          <a:r>
                            <a:rPr lang="fa-IR" sz="800" baseline="30000" dirty="0">
                              <a:effectLst/>
                              <a:latin typeface="Times New Roman" panose="02020603050405020304" pitchFamily="18" charset="0"/>
                              <a:ea typeface="Times New Roman" panose="02020603050405020304" pitchFamily="18" charset="0"/>
                              <a:cs typeface="B Mitra" panose="00000400000000000000" pitchFamily="2" charset="-78"/>
                            </a:rPr>
                            <a:t>(1)</a:t>
                          </a:r>
                          <a:endParaRPr lang="en-US" sz="800" dirty="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مدت تاخیر در پرداخت (</a:t>
                          </a:r>
                          <a14:m>
                            <m:oMath xmlns:m="http://schemas.openxmlformats.org/officeDocument/2006/math">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𝑑</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𝑡</m:t>
                                  </m:r>
                                </m:sub>
                              </m:sSub>
                            </m:oMath>
                          </a14:m>
                          <a:r>
                            <a:rPr lang="ar-SA" sz="800">
                              <a:effectLst/>
                              <a:latin typeface="Times New Roman" panose="02020603050405020304" pitchFamily="18" charset="0"/>
                              <a:ea typeface="Times New Roman" panose="02020603050405020304" pitchFamily="18" charset="0"/>
                              <a:cs typeface="B Mitra" panose="00000400000000000000" pitchFamily="2" charset="-78"/>
                            </a:rPr>
                            <a:t>) </a:t>
                          </a:r>
                          <a:r>
                            <a:rPr lang="ar-SA" sz="800" baseline="30000">
                              <a:effectLst/>
                              <a:latin typeface="Times New Roman" panose="02020603050405020304" pitchFamily="18" charset="0"/>
                              <a:ea typeface="Times New Roman" panose="02020603050405020304" pitchFamily="18" charset="0"/>
                              <a:cs typeface="B Mitra" panose="00000400000000000000" pitchFamily="2" charset="-78"/>
                            </a:rPr>
                            <a:t>(2)</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(روز)</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مبلغ غيرتجمعي درخواست (</a:t>
                          </a:r>
                          <a14:m>
                            <m:oMath xmlns:m="http://schemas.openxmlformats.org/officeDocument/2006/math">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𝑟</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𝑡</m:t>
                                  </m:r>
                                </m:sub>
                              </m:sSub>
                            </m:oMath>
                          </a14:m>
                          <a:r>
                            <a:rPr lang="ar-SA" sz="800">
                              <a:effectLst/>
                              <a:latin typeface="Times New Roman" panose="02020603050405020304" pitchFamily="18" charset="0"/>
                              <a:ea typeface="Times New Roman" panose="02020603050405020304" pitchFamily="18" charset="0"/>
                              <a:cs typeface="B Mitra" panose="00000400000000000000" pitchFamily="2" charset="-78"/>
                            </a:rPr>
                            <a:t>) </a:t>
                          </a:r>
                          <a:r>
                            <a:rPr lang="ar-SA" sz="800" baseline="30000">
                              <a:effectLst/>
                              <a:latin typeface="Times New Roman" panose="02020603050405020304" pitchFamily="18" charset="0"/>
                              <a:ea typeface="Times New Roman" panose="02020603050405020304" pitchFamily="18" charset="0"/>
                              <a:cs typeface="B Mitra" panose="00000400000000000000" pitchFamily="2" charset="-78"/>
                            </a:rPr>
                            <a:t>(3)</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 (ریال)</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14:m>
                            <m:oMathPara xmlns:m="http://schemas.openxmlformats.org/officeDocument/2006/math">
                              <m:oMathParaPr>
                                <m:jc m:val="centerGroup"/>
                              </m:oMathParaPr>
                              <m:oMath xmlns:m="http://schemas.openxmlformats.org/officeDocument/2006/math">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𝑟</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𝑡</m:t>
                                    </m:r>
                                  </m:sub>
                                </m:sSub>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𝑑</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𝑡</m:t>
                                    </m:r>
                                  </m:sub>
                                </m:sSub>
                              </m:oMath>
                            </m:oMathPara>
                          </a14:m>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مدت دوره توقف کار ناشی از تاخیر در پرداخت­</a:t>
                          </a:r>
                          <a:r>
                            <a:rPr lang="fa-IR" sz="800">
                              <a:effectLst/>
                              <a:latin typeface="Times New Roman" panose="02020603050405020304" pitchFamily="18" charset="0"/>
                              <a:ea typeface="Times New Roman" panose="02020603050405020304" pitchFamily="18" charset="0"/>
                              <a:cs typeface="B Mitra" panose="00000400000000000000" pitchFamily="2" charset="-78"/>
                            </a:rPr>
                            <a:t> هر درخواست (</a:t>
                          </a:r>
                          <a14:m>
                            <m:oMath xmlns:m="http://schemas.openxmlformats.org/officeDocument/2006/math">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𝑇</m:t>
                                  </m:r>
                                  <m:r>
                                    <a:rPr lang="en-US" sz="800" i="1">
                                      <a:effectLst/>
                                      <a:latin typeface="Cambria Math" panose="02040503050406030204" pitchFamily="18" charset="0"/>
                                      <a:ea typeface="Times New Roman" panose="02020603050405020304" pitchFamily="18" charset="0"/>
                                      <a:cs typeface="B Mitra" panose="00000400000000000000" pitchFamily="2" charset="-78"/>
                                    </a:rPr>
                                    <m:t>′</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𝑟</m:t>
                                  </m:r>
                                </m:sub>
                              </m:sSub>
                            </m:oMath>
                          </a14:m>
                          <a:r>
                            <a:rPr lang="fa-IR"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spcAft>
                              <a:spcPts val="0"/>
                            </a:spcAft>
                          </a:pPr>
                          <a:r>
                            <a:rPr lang="fa-IR" sz="800">
                              <a:effectLst/>
                              <a:latin typeface="Times New Roman" panose="02020603050405020304" pitchFamily="18" charset="0"/>
                              <a:ea typeface="Times New Roman" panose="02020603050405020304" pitchFamily="18" charset="0"/>
                              <a:cs typeface="B Mitra" panose="00000400000000000000" pitchFamily="2" charset="-78"/>
                            </a:rPr>
                            <a:t> </a:t>
                          </a:r>
                          <a:r>
                            <a:rPr lang="ar-SA" sz="800">
                              <a:effectLst/>
                              <a:latin typeface="Times New Roman" panose="02020603050405020304" pitchFamily="18" charset="0"/>
                              <a:ea typeface="Times New Roman" panose="02020603050405020304" pitchFamily="18" charset="0"/>
                              <a:cs typeface="B Mitra" panose="00000400000000000000" pitchFamily="2" charset="-78"/>
                            </a:rPr>
                            <a:t>(روز)</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مقطع زمانی دوره توقف کار ناشی از تاخیر در پرداختها (</a:t>
                          </a:r>
                          <a:r>
                            <a:rPr lang="fa-IR" sz="800">
                              <a:effectLst/>
                              <a:latin typeface="Times New Roman" panose="02020603050405020304" pitchFamily="18" charset="0"/>
                              <a:ea typeface="Times New Roman" panose="02020603050405020304" pitchFamily="18" charset="0"/>
                              <a:cs typeface="B Mitra" panose="00000400000000000000" pitchFamily="2" charset="-78"/>
                            </a:rPr>
                            <a:t>به میزان </a:t>
                          </a:r>
                          <a14:m>
                            <m:oMath xmlns:m="http://schemas.openxmlformats.org/officeDocument/2006/math">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𝑇</m:t>
                                  </m:r>
                                  <m:r>
                                    <a:rPr lang="en-US" sz="800" i="1">
                                      <a:effectLst/>
                                      <a:latin typeface="Cambria Math" panose="02040503050406030204" pitchFamily="18" charset="0"/>
                                      <a:ea typeface="Times New Roman" panose="02020603050405020304" pitchFamily="18" charset="0"/>
                                      <a:cs typeface="B Mitra" panose="00000400000000000000" pitchFamily="2" charset="-78"/>
                                    </a:rPr>
                                    <m:t>′</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𝑟</m:t>
                                  </m:r>
                                </m:sub>
                              </m:sSub>
                            </m:oMath>
                          </a14:m>
                          <a:r>
                            <a:rPr lang="fa-IR" sz="800">
                              <a:effectLst/>
                              <a:latin typeface="Times New Roman" panose="02020603050405020304" pitchFamily="18" charset="0"/>
                              <a:ea typeface="Times New Roman" panose="02020603050405020304" pitchFamily="18" charset="0"/>
                              <a:cs typeface="B Mitra" panose="00000400000000000000" pitchFamily="2" charset="-78"/>
                            </a:rPr>
                            <a:t> منتهی به تاریخ واقعی پرداخت</a:t>
                          </a:r>
                          <a:r>
                            <a:rPr lang="ar-SA"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42872552"/>
                      </a:ext>
                    </a:extLst>
                  </a:tr>
                  <a:tr h="313802">
                    <a:tc>
                      <a:txBody>
                        <a:bodyPr/>
                        <a:lstStyle/>
                        <a:p>
                          <a:pPr algn="ctr"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1</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14:m>
                            <m:oMathPara xmlns:m="http://schemas.openxmlformats.org/officeDocument/2006/math">
                              <m:oMathParaPr>
                                <m:jc m:val="centerGroup"/>
                              </m:oMathParaPr>
                              <m:oMath xmlns:m="http://schemas.openxmlformats.org/officeDocument/2006/math">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𝑑</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1</m:t>
                                    </m:r>
                                  </m:sub>
                                </m:sSub>
                              </m:oMath>
                            </m:oMathPara>
                          </a14:m>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14:m>
                            <m:oMathPara xmlns:m="http://schemas.openxmlformats.org/officeDocument/2006/math">
                              <m:oMathParaPr>
                                <m:jc m:val="centerGroup"/>
                              </m:oMathParaPr>
                              <m:oMath xmlns:m="http://schemas.openxmlformats.org/officeDocument/2006/math">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𝑟</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1</m:t>
                                    </m:r>
                                  </m:sub>
                                </m:sSub>
                              </m:oMath>
                            </m:oMathPara>
                          </a14:m>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14:m>
                            <m:oMathPara xmlns:m="http://schemas.openxmlformats.org/officeDocument/2006/math">
                              <m:oMathParaPr>
                                <m:jc m:val="centerGroup"/>
                              </m:oMathParaPr>
                              <m:oMath xmlns:m="http://schemas.openxmlformats.org/officeDocument/2006/math">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𝑟</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1</m:t>
                                    </m:r>
                                  </m:sub>
                                </m:sSub>
                                <m:r>
                                  <a:rPr lang="en-US" sz="800" i="1">
                                    <a:effectLst/>
                                    <a:latin typeface="Cambria Math" panose="02040503050406030204" pitchFamily="18" charset="0"/>
                                    <a:ea typeface="Times New Roman" panose="02020603050405020304" pitchFamily="18" charset="0"/>
                                    <a:cs typeface="B Mitra" panose="00000400000000000000" pitchFamily="2" charset="-78"/>
                                  </a:rPr>
                                  <m:t>×</m:t>
                                </m:r>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𝑑</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1</m:t>
                                    </m:r>
                                  </m:sub>
                                </m:sSub>
                              </m:oMath>
                            </m:oMathPara>
                          </a14:m>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1">
                            <a:spcAft>
                              <a:spcPts val="0"/>
                            </a:spcAft>
                          </a:pPr>
                          <a:r>
                            <a:rPr lang="fa-IR" sz="800" baseline="30000">
                              <a:effectLst/>
                              <a:latin typeface="Times New Roman" panose="02020603050405020304" pitchFamily="18" charset="0"/>
                              <a:ea typeface="Times New Roman" panose="02020603050405020304" pitchFamily="18" charset="0"/>
                              <a:cs typeface="B Mitra" panose="00000400000000000000" pitchFamily="2" charset="-78"/>
                            </a:rPr>
                            <a:t>(4)</a:t>
                          </a:r>
                          <a:r>
                            <a:rPr lang="fa-IR" sz="800">
                              <a:effectLst/>
                              <a:latin typeface="Times New Roman" panose="02020603050405020304" pitchFamily="18" charset="0"/>
                              <a:ea typeface="Times New Roman" panose="02020603050405020304" pitchFamily="18" charset="0"/>
                              <a:cs typeface="B Mitra" panose="00000400000000000000" pitchFamily="2" charset="-78"/>
                            </a:rPr>
                            <a:t> </a:t>
                          </a:r>
                          <a14:m>
                            <m:oMath xmlns:m="http://schemas.openxmlformats.org/officeDocument/2006/math">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𝑇</m:t>
                                  </m:r>
                                  <m:r>
                                    <a:rPr lang="en-US" sz="800" i="1">
                                      <a:effectLst/>
                                      <a:latin typeface="Cambria Math" panose="02040503050406030204" pitchFamily="18" charset="0"/>
                                      <a:ea typeface="Times New Roman" panose="02020603050405020304" pitchFamily="18" charset="0"/>
                                      <a:cs typeface="B Mitra" panose="00000400000000000000" pitchFamily="2" charset="-78"/>
                                    </a:rPr>
                                    <m:t>′</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1</m:t>
                                  </m:r>
                                </m:sub>
                              </m:sSub>
                              <m:r>
                                <a:rPr lang="en-US" sz="800">
                                  <a:effectLst/>
                                  <a:latin typeface="Cambria Math" panose="02040503050406030204" pitchFamily="18" charset="0"/>
                                  <a:ea typeface="Times New Roman" panose="02020603050405020304" pitchFamily="18" charset="0"/>
                                  <a:cs typeface="B Mitra" panose="00000400000000000000" pitchFamily="2" charset="-78"/>
                                </a:rPr>
                                <m:t>=(</m:t>
                              </m:r>
                              <m:f>
                                <m:fPr>
                                  <m:type m:val="lin"/>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fPr>
                                <m:num>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𝑟</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1</m:t>
                                      </m:r>
                                    </m:sub>
                                  </m:sSub>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𝑑</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1</m:t>
                                      </m:r>
                                    </m:sub>
                                  </m:sSub>
                                </m:num>
                                <m:den>
                                  <m:nary>
                                    <m:naryPr>
                                      <m:chr m:val="∑"/>
                                      <m:limLoc m:val="undOvr"/>
                                      <m:subHide m:val="on"/>
                                      <m:supHide m:val="on"/>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naryPr>
                                    <m:sub/>
                                    <m:sup/>
                                    <m:e>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𝑟</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1</m:t>
                                          </m:r>
                                        </m:sub>
                                      </m:sSub>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𝑑</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1</m:t>
                                          </m:r>
                                        </m:sub>
                                      </m:sSub>
                                    </m:e>
                                  </m:nary>
                                </m:den>
                              </m:f>
                              <m:r>
                                <a:rPr lang="en-US" sz="800" i="1">
                                  <a:effectLst/>
                                  <a:latin typeface="Cambria Math" panose="02040503050406030204" pitchFamily="18" charset="0"/>
                                  <a:ea typeface="Times New Roman" panose="02020603050405020304" pitchFamily="18" charset="0"/>
                                  <a:cs typeface="B Mitra" panose="00000400000000000000" pitchFamily="2" charset="-78"/>
                                </a:rPr>
                                <m:t>)×</m:t>
                              </m:r>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𝑇</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𝑖</m:t>
                                  </m:r>
                                </m:sub>
                              </m:sSub>
                            </m:oMath>
                          </a14:m>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800">
                              <a:effectLst/>
                              <a:latin typeface="Times New Roman" panose="02020603050405020304" pitchFamily="18" charset="0"/>
                              <a:ea typeface="Times New Roman" panose="02020603050405020304" pitchFamily="18" charset="0"/>
                              <a:cs typeface="B Mitra" panose="00000400000000000000" pitchFamily="2" charset="-78"/>
                            </a:rPr>
                            <a:t>از تاریخ ........................ تا ...تاریخ..واقعی..پرداخت..</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5257846"/>
                      </a:ext>
                    </a:extLst>
                  </a:tr>
                  <a:tr h="313802">
                    <a:tc>
                      <a:txBody>
                        <a:bodyPr/>
                        <a:lstStyle/>
                        <a:p>
                          <a:pPr algn="ctr"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2</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en-US" sz="800" dirty="0">
                              <a:effectLst/>
                              <a:latin typeface="Times New Roman" panose="02020603050405020304" pitchFamily="18" charset="0"/>
                              <a:ea typeface="Times New Roman" panose="02020603050405020304" pitchFamily="18" charset="0"/>
                              <a:cs typeface="B Nazanin" panose="00000400000000000000" pitchFamily="2" charset="-78"/>
                            </a:rPr>
                            <a:t> </a:t>
                          </a:r>
                          <a:endParaRPr lang="en-US" sz="800" dirty="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14:m>
                            <m:oMathPara xmlns:m="http://schemas.openxmlformats.org/officeDocument/2006/math">
                              <m:oMathParaPr>
                                <m:jc m:val="centerGroup"/>
                              </m:oMathParaPr>
                              <m:oMath xmlns:m="http://schemas.openxmlformats.org/officeDocument/2006/math">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𝑑</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2</m:t>
                                    </m:r>
                                  </m:sub>
                                </m:sSub>
                              </m:oMath>
                            </m:oMathPara>
                          </a14:m>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14:m>
                            <m:oMathPara xmlns:m="http://schemas.openxmlformats.org/officeDocument/2006/math">
                              <m:oMathParaPr>
                                <m:jc m:val="centerGroup"/>
                              </m:oMathParaPr>
                              <m:oMath xmlns:m="http://schemas.openxmlformats.org/officeDocument/2006/math">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𝑟</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2</m:t>
                                    </m:r>
                                  </m:sub>
                                </m:sSub>
                              </m:oMath>
                            </m:oMathPara>
                          </a14:m>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14:m>
                            <m:oMathPara xmlns:m="http://schemas.openxmlformats.org/officeDocument/2006/math">
                              <m:oMathParaPr>
                                <m:jc m:val="centerGroup"/>
                              </m:oMathParaPr>
                              <m:oMath xmlns:m="http://schemas.openxmlformats.org/officeDocument/2006/math">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𝑟</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2</m:t>
                                    </m:r>
                                  </m:sub>
                                </m:sSub>
                                <m:r>
                                  <a:rPr lang="en-US" sz="800" i="1">
                                    <a:effectLst/>
                                    <a:latin typeface="Cambria Math" panose="02040503050406030204" pitchFamily="18" charset="0"/>
                                    <a:ea typeface="Times New Roman" panose="02020603050405020304" pitchFamily="18" charset="0"/>
                                    <a:cs typeface="B Mitra" panose="00000400000000000000" pitchFamily="2" charset="-78"/>
                                  </a:rPr>
                                  <m:t>×</m:t>
                                </m:r>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𝑑</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2</m:t>
                                    </m:r>
                                  </m:sub>
                                </m:sSub>
                              </m:oMath>
                            </m:oMathPara>
                          </a14:m>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1">
                            <a:spcAft>
                              <a:spcPts val="0"/>
                            </a:spcAft>
                          </a:pPr>
                          <a14:m>
                            <m:oMath xmlns:m="http://schemas.openxmlformats.org/officeDocument/2006/math">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𝑇</m:t>
                                  </m:r>
                                  <m:r>
                                    <a:rPr lang="en-US" sz="800" i="1">
                                      <a:effectLst/>
                                      <a:latin typeface="Cambria Math" panose="02040503050406030204" pitchFamily="18" charset="0"/>
                                      <a:ea typeface="Times New Roman" panose="02020603050405020304" pitchFamily="18" charset="0"/>
                                      <a:cs typeface="B Mitra" panose="00000400000000000000" pitchFamily="2" charset="-78"/>
                                    </a:rPr>
                                    <m:t>′</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2</m:t>
                                  </m:r>
                                </m:sub>
                              </m:sSub>
                              <m:r>
                                <a:rPr lang="en-US" sz="800">
                                  <a:effectLst/>
                                  <a:latin typeface="Cambria Math" panose="02040503050406030204" pitchFamily="18" charset="0"/>
                                  <a:ea typeface="Times New Roman" panose="02020603050405020304" pitchFamily="18" charset="0"/>
                                  <a:cs typeface="B Mitra" panose="00000400000000000000" pitchFamily="2" charset="-78"/>
                                </a:rPr>
                                <m:t>=(</m:t>
                              </m:r>
                              <m:f>
                                <m:fPr>
                                  <m:type m:val="lin"/>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fPr>
                                <m:num>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𝑟</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2</m:t>
                                      </m:r>
                                    </m:sub>
                                  </m:sSub>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𝑑</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2</m:t>
                                      </m:r>
                                    </m:sub>
                                  </m:sSub>
                                </m:num>
                                <m:den>
                                  <m:nary>
                                    <m:naryPr>
                                      <m:chr m:val="∑"/>
                                      <m:limLoc m:val="undOvr"/>
                                      <m:subHide m:val="on"/>
                                      <m:supHide m:val="on"/>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naryPr>
                                    <m:sub/>
                                    <m:sup/>
                                    <m:e>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𝑟</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2</m:t>
                                          </m:r>
                                        </m:sub>
                                      </m:sSub>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𝑑</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2</m:t>
                                          </m:r>
                                        </m:sub>
                                      </m:sSub>
                                    </m:e>
                                  </m:nary>
                                </m:den>
                              </m:f>
                              <m:r>
                                <a:rPr lang="en-US" sz="800" i="1">
                                  <a:effectLst/>
                                  <a:latin typeface="Cambria Math" panose="02040503050406030204" pitchFamily="18" charset="0"/>
                                  <a:ea typeface="Times New Roman" panose="02020603050405020304" pitchFamily="18" charset="0"/>
                                  <a:cs typeface="B Mitra" panose="00000400000000000000" pitchFamily="2" charset="-78"/>
                                </a:rPr>
                                <m:t>)×</m:t>
                              </m:r>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𝑇</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𝑖</m:t>
                                  </m:r>
                                </m:sub>
                              </m:sSub>
                            </m:oMath>
                          </a14:m>
                          <a:r>
                            <a:rPr lang="en-US" sz="800" baseline="30000">
                              <a:effectLst/>
                              <a:latin typeface="B Mitra" panose="00000400000000000000" pitchFamily="2" charset="-78"/>
                              <a:ea typeface="Times New Roman" panose="02020603050405020304" pitchFamily="18" charset="0"/>
                              <a:cs typeface="Traditional Arabic" panose="02020603050405020304" pitchFamily="18"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800">
                              <a:effectLst/>
                              <a:latin typeface="Times New Roman" panose="02020603050405020304" pitchFamily="18" charset="0"/>
                              <a:ea typeface="Times New Roman" panose="02020603050405020304" pitchFamily="18" charset="0"/>
                              <a:cs typeface="B Mitra" panose="00000400000000000000" pitchFamily="2" charset="-78"/>
                            </a:rPr>
                            <a:t>از تاریخ ........................ تا ...تاریخ..واقعی..پرداخت..</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89616687"/>
                      </a:ext>
                    </a:extLst>
                  </a:tr>
                  <a:tr h="332858">
                    <a:tc>
                      <a:txBody>
                        <a:bodyPr/>
                        <a:lstStyle/>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50000"/>
                            </a:lnSpc>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50000"/>
                            </a:lnSpc>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57600806"/>
                      </a:ext>
                    </a:extLst>
                  </a:tr>
                  <a:tr h="313802">
                    <a:tc>
                      <a:txBody>
                        <a:bodyPr/>
                        <a:lstStyle/>
                        <a:p>
                          <a:pPr algn="ctr" rtl="1">
                            <a:spcAft>
                              <a:spcPts val="0"/>
                            </a:spcAft>
                          </a:pPr>
                          <a14:m>
                            <m:oMathPara xmlns:m="http://schemas.openxmlformats.org/officeDocument/2006/math">
                              <m:oMathParaPr>
                                <m:jc m:val="centerGroup"/>
                              </m:oMathParaPr>
                              <m:oMath xmlns:m="http://schemas.openxmlformats.org/officeDocument/2006/math">
                                <m:r>
                                  <a:rPr lang="en-US" sz="800" i="1">
                                    <a:effectLst/>
                                    <a:latin typeface="Cambria Math" panose="02040503050406030204" pitchFamily="18" charset="0"/>
                                    <a:ea typeface="Times New Roman" panose="02020603050405020304" pitchFamily="18" charset="0"/>
                                    <a:cs typeface="B Mitra" panose="00000400000000000000" pitchFamily="2" charset="-78"/>
                                  </a:rPr>
                                  <m:t>𝑡</m:t>
                                </m:r>
                              </m:oMath>
                            </m:oMathPara>
                          </a14:m>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en-US" sz="800">
                              <a:effectLst/>
                              <a:latin typeface="Times New Roman" panose="02020603050405020304" pitchFamily="18" charset="0"/>
                              <a:ea typeface="Times New Roman" panose="02020603050405020304" pitchFamily="18" charset="0"/>
                              <a:cs typeface="B Nazanin"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14:m>
                            <m:oMathPara xmlns:m="http://schemas.openxmlformats.org/officeDocument/2006/math">
                              <m:oMathParaPr>
                                <m:jc m:val="centerGroup"/>
                              </m:oMathParaPr>
                              <m:oMath xmlns:m="http://schemas.openxmlformats.org/officeDocument/2006/math">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𝑑</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𝑡</m:t>
                                    </m:r>
                                  </m:sub>
                                </m:sSub>
                              </m:oMath>
                            </m:oMathPara>
                          </a14:m>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14:m>
                            <m:oMathPara xmlns:m="http://schemas.openxmlformats.org/officeDocument/2006/math">
                              <m:oMathParaPr>
                                <m:jc m:val="centerGroup"/>
                              </m:oMathParaPr>
                              <m:oMath xmlns:m="http://schemas.openxmlformats.org/officeDocument/2006/math">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𝑟</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𝑡</m:t>
                                    </m:r>
                                  </m:sub>
                                </m:sSub>
                              </m:oMath>
                            </m:oMathPara>
                          </a14:m>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14:m>
                            <m:oMathPara xmlns:m="http://schemas.openxmlformats.org/officeDocument/2006/math">
                              <m:oMathParaPr>
                                <m:jc m:val="centerGroup"/>
                              </m:oMathParaPr>
                              <m:oMath xmlns:m="http://schemas.openxmlformats.org/officeDocument/2006/math">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𝑟</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𝑡</m:t>
                                    </m:r>
                                  </m:sub>
                                </m:sSub>
                                <m:r>
                                  <a:rPr lang="en-US" sz="800" i="1">
                                    <a:effectLst/>
                                    <a:latin typeface="Cambria Math" panose="02040503050406030204" pitchFamily="18" charset="0"/>
                                    <a:ea typeface="Times New Roman" panose="02020603050405020304" pitchFamily="18" charset="0"/>
                                    <a:cs typeface="B Mitra" panose="00000400000000000000" pitchFamily="2" charset="-78"/>
                                  </a:rPr>
                                  <m:t>×</m:t>
                                </m:r>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𝑑</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𝑡</m:t>
                                    </m:r>
                                  </m:sub>
                                </m:sSub>
                              </m:oMath>
                            </m:oMathPara>
                          </a14:m>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1">
                            <a:spcAft>
                              <a:spcPts val="0"/>
                            </a:spcAft>
                          </a:pPr>
                          <a:r>
                            <a:rPr lang="en-US" sz="800">
                              <a:effectLst/>
                              <a:latin typeface="Times New Roman" panose="02020603050405020304" pitchFamily="18" charset="0"/>
                              <a:ea typeface="Times New Roman" panose="02020603050405020304" pitchFamily="18" charset="0"/>
                              <a:cs typeface="B Nazanin" panose="00000400000000000000" pitchFamily="2" charset="-78"/>
                            </a:rPr>
                            <a:t> </a:t>
                          </a:r>
                          <a14:m>
                            <m:oMath xmlns:m="http://schemas.openxmlformats.org/officeDocument/2006/math">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𝑇</m:t>
                                  </m:r>
                                  <m:r>
                                    <a:rPr lang="en-US" sz="800" i="1">
                                      <a:effectLst/>
                                      <a:latin typeface="Cambria Math" panose="02040503050406030204" pitchFamily="18" charset="0"/>
                                      <a:ea typeface="Times New Roman" panose="02020603050405020304" pitchFamily="18" charset="0"/>
                                      <a:cs typeface="B Mitra" panose="00000400000000000000" pitchFamily="2" charset="-78"/>
                                    </a:rPr>
                                    <m:t>′</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𝑡</m:t>
                                  </m:r>
                                </m:sub>
                              </m:sSub>
                              <m:r>
                                <a:rPr lang="en-US" sz="800">
                                  <a:effectLst/>
                                  <a:latin typeface="Cambria Math" panose="02040503050406030204" pitchFamily="18" charset="0"/>
                                  <a:ea typeface="Times New Roman" panose="02020603050405020304" pitchFamily="18" charset="0"/>
                                  <a:cs typeface="B Mitra" panose="00000400000000000000" pitchFamily="2" charset="-78"/>
                                </a:rPr>
                                <m:t>=(</m:t>
                              </m:r>
                              <m:f>
                                <m:fPr>
                                  <m:type m:val="lin"/>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fPr>
                                <m:num>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𝑟</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𝑡</m:t>
                                      </m:r>
                                    </m:sub>
                                  </m:sSub>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𝑑</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𝑡</m:t>
                                      </m:r>
                                    </m:sub>
                                  </m:sSub>
                                </m:num>
                                <m:den>
                                  <m:nary>
                                    <m:naryPr>
                                      <m:chr m:val="∑"/>
                                      <m:limLoc m:val="undOvr"/>
                                      <m:subHide m:val="on"/>
                                      <m:supHide m:val="on"/>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naryPr>
                                    <m:sub/>
                                    <m:sup/>
                                    <m:e>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𝑟</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𝑡</m:t>
                                          </m:r>
                                        </m:sub>
                                      </m:sSub>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𝑑</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𝑡</m:t>
                                          </m:r>
                                        </m:sub>
                                      </m:sSub>
                                    </m:e>
                                  </m:nary>
                                </m:den>
                              </m:f>
                              <m:r>
                                <a:rPr lang="en-US" sz="800" i="1">
                                  <a:effectLst/>
                                  <a:latin typeface="Cambria Math" panose="02040503050406030204" pitchFamily="18" charset="0"/>
                                  <a:ea typeface="Times New Roman" panose="02020603050405020304" pitchFamily="18" charset="0"/>
                                  <a:cs typeface="B Mitra" panose="00000400000000000000" pitchFamily="2" charset="-78"/>
                                </a:rPr>
                                <m:t>)×</m:t>
                              </m:r>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𝑇</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𝑖</m:t>
                                  </m:r>
                                </m:sub>
                              </m:sSub>
                            </m:oMath>
                          </a14:m>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800">
                              <a:effectLst/>
                              <a:latin typeface="Times New Roman" panose="02020603050405020304" pitchFamily="18" charset="0"/>
                              <a:ea typeface="Times New Roman" panose="02020603050405020304" pitchFamily="18" charset="0"/>
                              <a:cs typeface="B Mitra" panose="00000400000000000000" pitchFamily="2" charset="-78"/>
                            </a:rPr>
                            <a:t>از تاریخ ........................ تا ...تاریخ..واقعی..پرداخت..</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14985358"/>
                      </a:ext>
                    </a:extLst>
                  </a:tr>
                  <a:tr h="313802">
                    <a:tc>
                      <a:txBody>
                        <a:bodyPr/>
                        <a:lstStyle/>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50000"/>
                            </a:lnSpc>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50000"/>
                            </a:lnSpc>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Nazanin"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7303685"/>
                      </a:ext>
                    </a:extLst>
                  </a:tr>
                  <a:tr h="313802">
                    <a:tc>
                      <a:txBody>
                        <a:bodyPr/>
                        <a:lstStyle/>
                        <a:p>
                          <a:pPr algn="ctr" rtl="1">
                            <a:spcAft>
                              <a:spcPts val="0"/>
                            </a:spcAft>
                          </a:pPr>
                          <a:r>
                            <a:rPr lang="en-US" sz="800" i="1">
                              <a:effectLst/>
                              <a:latin typeface="Times New Roman" panose="02020603050405020304" pitchFamily="18" charset="0"/>
                              <a:ea typeface="Times New Roman" panose="02020603050405020304" pitchFamily="18" charset="0"/>
                              <a:cs typeface="Traditional Arabic" panose="02020603050405020304" pitchFamily="18" charset="-78"/>
                            </a:rPr>
                            <a:t>s</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en-US" sz="800">
                              <a:effectLst/>
                              <a:latin typeface="Times New Roman" panose="02020603050405020304" pitchFamily="18" charset="0"/>
                              <a:ea typeface="Times New Roman" panose="02020603050405020304" pitchFamily="18" charset="0"/>
                              <a:cs typeface="B Nazanin"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14:m>
                            <m:oMathPara xmlns:m="http://schemas.openxmlformats.org/officeDocument/2006/math">
                              <m:oMathParaPr>
                                <m:jc m:val="centerGroup"/>
                              </m:oMathParaPr>
                              <m:oMath xmlns:m="http://schemas.openxmlformats.org/officeDocument/2006/math">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𝑑</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𝑠</m:t>
                                    </m:r>
                                  </m:sub>
                                </m:sSub>
                              </m:oMath>
                            </m:oMathPara>
                          </a14:m>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14:m>
                            <m:oMathPara xmlns:m="http://schemas.openxmlformats.org/officeDocument/2006/math">
                              <m:oMathParaPr>
                                <m:jc m:val="centerGroup"/>
                              </m:oMathParaPr>
                              <m:oMath xmlns:m="http://schemas.openxmlformats.org/officeDocument/2006/math">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𝑟</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𝑠</m:t>
                                    </m:r>
                                  </m:sub>
                                </m:sSub>
                              </m:oMath>
                            </m:oMathPara>
                          </a14:m>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14:m>
                            <m:oMathPara xmlns:m="http://schemas.openxmlformats.org/officeDocument/2006/math">
                              <m:oMathParaPr>
                                <m:jc m:val="centerGroup"/>
                              </m:oMathParaPr>
                              <m:oMath xmlns:m="http://schemas.openxmlformats.org/officeDocument/2006/math">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𝑟</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𝑠</m:t>
                                    </m:r>
                                  </m:sub>
                                </m:sSub>
                                <m:r>
                                  <a:rPr lang="en-US" sz="800" i="1">
                                    <a:effectLst/>
                                    <a:latin typeface="Cambria Math" panose="02040503050406030204" pitchFamily="18" charset="0"/>
                                    <a:ea typeface="Times New Roman" panose="02020603050405020304" pitchFamily="18" charset="0"/>
                                    <a:cs typeface="B Mitra" panose="00000400000000000000" pitchFamily="2" charset="-78"/>
                                  </a:rPr>
                                  <m:t>×</m:t>
                                </m:r>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𝑑</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𝑠</m:t>
                                    </m:r>
                                  </m:sub>
                                </m:sSub>
                              </m:oMath>
                            </m:oMathPara>
                          </a14:m>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1">
                            <a:spcAft>
                              <a:spcPts val="0"/>
                            </a:spcAft>
                          </a:pPr>
                          <a:r>
                            <a:rPr lang="en-US" sz="800">
                              <a:effectLst/>
                              <a:latin typeface="Times New Roman" panose="02020603050405020304" pitchFamily="18" charset="0"/>
                              <a:ea typeface="Times New Roman" panose="02020603050405020304" pitchFamily="18" charset="0"/>
                              <a:cs typeface="B Nazanin" panose="00000400000000000000" pitchFamily="2" charset="-78"/>
                            </a:rPr>
                            <a:t> </a:t>
                          </a:r>
                          <a14:m>
                            <m:oMath xmlns:m="http://schemas.openxmlformats.org/officeDocument/2006/math">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𝑇</m:t>
                                  </m:r>
                                  <m:r>
                                    <a:rPr lang="en-US" sz="800" i="1">
                                      <a:effectLst/>
                                      <a:latin typeface="Cambria Math" panose="02040503050406030204" pitchFamily="18" charset="0"/>
                                      <a:ea typeface="Times New Roman" panose="02020603050405020304" pitchFamily="18" charset="0"/>
                                      <a:cs typeface="B Mitra" panose="00000400000000000000" pitchFamily="2" charset="-78"/>
                                    </a:rPr>
                                    <m:t>′</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𝑠</m:t>
                                  </m:r>
                                </m:sub>
                              </m:sSub>
                              <m:r>
                                <a:rPr lang="en-US" sz="800">
                                  <a:effectLst/>
                                  <a:latin typeface="Cambria Math" panose="02040503050406030204" pitchFamily="18" charset="0"/>
                                  <a:ea typeface="Times New Roman" panose="02020603050405020304" pitchFamily="18" charset="0"/>
                                  <a:cs typeface="B Mitra" panose="00000400000000000000" pitchFamily="2" charset="-78"/>
                                </a:rPr>
                                <m:t>=(</m:t>
                              </m:r>
                              <m:f>
                                <m:fPr>
                                  <m:type m:val="lin"/>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fPr>
                                <m:num>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𝑟</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𝑠</m:t>
                                      </m:r>
                                    </m:sub>
                                  </m:sSub>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𝑑</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𝑠</m:t>
                                      </m:r>
                                    </m:sub>
                                  </m:sSub>
                                </m:num>
                                <m:den>
                                  <m:nary>
                                    <m:naryPr>
                                      <m:chr m:val="∑"/>
                                      <m:limLoc m:val="undOvr"/>
                                      <m:subHide m:val="on"/>
                                      <m:supHide m:val="on"/>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naryPr>
                                    <m:sub/>
                                    <m:sup/>
                                    <m:e>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𝑟</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𝑠</m:t>
                                          </m:r>
                                        </m:sub>
                                      </m:sSub>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𝑑</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𝑠</m:t>
                                          </m:r>
                                        </m:sub>
                                      </m:sSub>
                                    </m:e>
                                  </m:nary>
                                </m:den>
                              </m:f>
                              <m:r>
                                <a:rPr lang="en-US" sz="800" i="1">
                                  <a:effectLst/>
                                  <a:latin typeface="Cambria Math" panose="02040503050406030204" pitchFamily="18" charset="0"/>
                                  <a:ea typeface="Times New Roman" panose="02020603050405020304" pitchFamily="18" charset="0"/>
                                  <a:cs typeface="B Mitra" panose="00000400000000000000" pitchFamily="2" charset="-78"/>
                                </a:rPr>
                                <m:t>)×</m:t>
                              </m:r>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𝑇</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𝑖</m:t>
                                  </m:r>
                                </m:sub>
                              </m:sSub>
                            </m:oMath>
                          </a14:m>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800">
                              <a:effectLst/>
                              <a:latin typeface="Times New Roman" panose="02020603050405020304" pitchFamily="18" charset="0"/>
                              <a:ea typeface="Times New Roman" panose="02020603050405020304" pitchFamily="18" charset="0"/>
                              <a:cs typeface="B Mitra" panose="00000400000000000000" pitchFamily="2" charset="-78"/>
                            </a:rPr>
                            <a:t>از تاریخ ........................ تا ...تاریخ..واقعی..پرداخت..</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80062436"/>
                      </a:ext>
                    </a:extLst>
                  </a:tr>
                  <a:tr h="470703">
                    <a:tc>
                      <a:txBody>
                        <a:bodyPr/>
                        <a:lstStyle/>
                        <a:p>
                          <a:pPr algn="just"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جمع</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en-US" sz="800">
                              <a:effectLst/>
                              <a:latin typeface="Times New Roman" panose="02020603050405020304" pitchFamily="18" charset="0"/>
                              <a:ea typeface="Times New Roman" panose="02020603050405020304" pitchFamily="18" charset="0"/>
                              <a:cs typeface="B Nazanin"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en-US" sz="800">
                              <a:effectLst/>
                              <a:latin typeface="Times New Roman" panose="02020603050405020304" pitchFamily="18" charset="0"/>
                              <a:ea typeface="Times New Roman" panose="02020603050405020304" pitchFamily="18" charset="0"/>
                              <a:cs typeface="B Nazanin"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14:m>
                            <m:oMathPara xmlns:m="http://schemas.openxmlformats.org/officeDocument/2006/math">
                              <m:oMathParaPr>
                                <m:jc m:val="centerGroup"/>
                              </m:oMathParaPr>
                              <m:oMath xmlns:m="http://schemas.openxmlformats.org/officeDocument/2006/math">
                                <m:nary>
                                  <m:naryPr>
                                    <m:chr m:val="∑"/>
                                    <m:limLoc m:val="undOv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naryPr>
                                  <m:sub>
                                    <m:r>
                                      <a:rPr lang="en-US" sz="800" i="1">
                                        <a:effectLst/>
                                        <a:latin typeface="Cambria Math" panose="02040503050406030204" pitchFamily="18" charset="0"/>
                                        <a:ea typeface="Times New Roman" panose="02020603050405020304" pitchFamily="18" charset="0"/>
                                        <a:cs typeface="B Mitra" panose="00000400000000000000" pitchFamily="2" charset="-78"/>
                                      </a:rPr>
                                      <m:t>𝑟</m:t>
                                    </m:r>
                                    <m:r>
                                      <a:rPr lang="en-US" sz="800" i="1">
                                        <a:effectLst/>
                                        <a:latin typeface="Cambria Math" panose="02040503050406030204" pitchFamily="18" charset="0"/>
                                        <a:ea typeface="Times New Roman" panose="02020603050405020304" pitchFamily="18" charset="0"/>
                                        <a:cs typeface="B Mitra" panose="00000400000000000000" pitchFamily="2" charset="-78"/>
                                      </a:rPr>
                                      <m:t>=</m:t>
                                    </m:r>
                                    <m:r>
                                      <a:rPr lang="en-US" sz="800" i="1">
                                        <a:effectLst/>
                                        <a:latin typeface="Cambria Math" panose="02040503050406030204" pitchFamily="18" charset="0"/>
                                        <a:ea typeface="Times New Roman" panose="02020603050405020304" pitchFamily="18" charset="0"/>
                                        <a:cs typeface="B Mitra" panose="00000400000000000000" pitchFamily="2" charset="-78"/>
                                      </a:rPr>
                                      <m:t>1</m:t>
                                    </m:r>
                                  </m:sub>
                                  <m:sup>
                                    <m:r>
                                      <a:rPr lang="en-US" sz="800" i="1">
                                        <a:effectLst/>
                                        <a:latin typeface="Cambria Math" panose="02040503050406030204" pitchFamily="18" charset="0"/>
                                        <a:ea typeface="Times New Roman" panose="02020603050405020304" pitchFamily="18" charset="0"/>
                                        <a:cs typeface="B Mitra" panose="00000400000000000000" pitchFamily="2" charset="-78"/>
                                      </a:rPr>
                                      <m:t>𝑠</m:t>
                                    </m:r>
                                  </m:sup>
                                  <m:e>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𝑟</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𝑟</m:t>
                                        </m:r>
                                      </m:sub>
                                    </m:sSub>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𝑑</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𝑟</m:t>
                                        </m:r>
                                      </m:sub>
                                    </m:sSub>
                                  </m:e>
                                </m:nary>
                              </m:oMath>
                            </m:oMathPara>
                          </a14:m>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14:m>
                            <m:oMathPara xmlns:m="http://schemas.openxmlformats.org/officeDocument/2006/math">
                              <m:oMathParaPr>
                                <m:jc m:val="centerGroup"/>
                              </m:oMathParaPr>
                              <m:oMath xmlns:m="http://schemas.openxmlformats.org/officeDocument/2006/math">
                                <m:nary>
                                  <m:naryPr>
                                    <m:chr m:val="∑"/>
                                    <m:limLoc m:val="undOvr"/>
                                    <m:subHide m:val="on"/>
                                    <m:supHide m:val="on"/>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naryPr>
                                  <m:sub/>
                                  <m:sup/>
                                  <m:e>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𝑇</m:t>
                                        </m:r>
                                        <m:r>
                                          <a:rPr lang="en-US" sz="800" i="1">
                                            <a:effectLst/>
                                            <a:latin typeface="Cambria Math" panose="02040503050406030204" pitchFamily="18" charset="0"/>
                                            <a:ea typeface="Times New Roman" panose="02020603050405020304" pitchFamily="18" charset="0"/>
                                            <a:cs typeface="B Mitra" panose="00000400000000000000" pitchFamily="2" charset="-78"/>
                                          </a:rPr>
                                          <m:t>′</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𝑟</m:t>
                                        </m:r>
                                      </m:sub>
                                    </m:sSub>
                                  </m:e>
                                </m:nary>
                                <m:r>
                                  <a:rPr lang="en-US" sz="800" i="1">
                                    <a:effectLst/>
                                    <a:latin typeface="Cambria Math" panose="02040503050406030204" pitchFamily="18" charset="0"/>
                                    <a:ea typeface="Times New Roman" panose="02020603050405020304" pitchFamily="18" charset="0"/>
                                    <a:cs typeface="B Mitra" panose="00000400000000000000" pitchFamily="2" charset="-78"/>
                                  </a:rPr>
                                  <m:t>=</m:t>
                                </m:r>
                                <m:sSub>
                                  <m:sSubPr>
                                    <m:ctrlPr>
                                      <a:rPr lang="en-US" sz="800" i="1">
                                        <a:effectLst/>
                                        <a:latin typeface="Cambria Math" panose="02040503050406030204" pitchFamily="18" charset="0"/>
                                        <a:ea typeface="Times New Roman" panose="02020603050405020304" pitchFamily="18" charset="0"/>
                                        <a:cs typeface="B Mitra" panose="00000400000000000000" pitchFamily="2" charset="-78"/>
                                      </a:rPr>
                                    </m:ctrlPr>
                                  </m:sSubPr>
                                  <m:e>
                                    <m:r>
                                      <a:rPr lang="en-US" sz="800" i="1">
                                        <a:effectLst/>
                                        <a:latin typeface="Cambria Math" panose="02040503050406030204" pitchFamily="18" charset="0"/>
                                        <a:ea typeface="Times New Roman" panose="02020603050405020304" pitchFamily="18" charset="0"/>
                                        <a:cs typeface="B Mitra" panose="00000400000000000000" pitchFamily="2" charset="-78"/>
                                      </a:rPr>
                                      <m:t>𝑇</m:t>
                                    </m:r>
                                  </m:e>
                                  <m:sub>
                                    <m:r>
                                      <a:rPr lang="en-US" sz="800" i="1">
                                        <a:effectLst/>
                                        <a:latin typeface="Cambria Math" panose="02040503050406030204" pitchFamily="18" charset="0"/>
                                        <a:ea typeface="Times New Roman" panose="02020603050405020304" pitchFamily="18" charset="0"/>
                                        <a:cs typeface="B Mitra" panose="00000400000000000000" pitchFamily="2" charset="-78"/>
                                      </a:rPr>
                                      <m:t>𝑖</m:t>
                                    </m:r>
                                  </m:sub>
                                </m:sSub>
                              </m:oMath>
                            </m:oMathPara>
                          </a14:m>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800" dirty="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dirty="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00711744"/>
                      </a:ext>
                    </a:extLst>
                  </a:tr>
                </a:tbl>
              </a:graphicData>
            </a:graphic>
          </p:graphicFrame>
        </mc:Choice>
        <mc:Fallback xmlns="">
          <p:graphicFrame>
            <p:nvGraphicFramePr>
              <p:cNvPr id="6" name="Table 5"/>
              <p:cNvGraphicFramePr>
                <a:graphicFrameLocks noGrp="1"/>
              </p:cNvGraphicFramePr>
              <p:nvPr>
                <p:extLst>
                  <p:ext uri="{D42A27DB-BD31-4B8C-83A1-F6EECF244321}">
                    <p14:modId xmlns:p14="http://schemas.microsoft.com/office/powerpoint/2010/main" val="1819010695"/>
                  </p:ext>
                </p:extLst>
              </p:nvPr>
            </p:nvGraphicFramePr>
            <p:xfrm>
              <a:off x="628650" y="2971801"/>
              <a:ext cx="7886700" cy="3050358"/>
            </p:xfrm>
            <a:graphic>
              <a:graphicData uri="http://schemas.openxmlformats.org/drawingml/2006/table">
                <a:tbl>
                  <a:tblPr rtl="1" firstRow="1" firstCol="1" bandRow="1"/>
                  <a:tblGrid>
                    <a:gridCol w="271901">
                      <a:extLst>
                        <a:ext uri="{9D8B030D-6E8A-4147-A177-3AD203B41FA5}">
                          <a16:colId xmlns:a16="http://schemas.microsoft.com/office/drawing/2014/main" val="438982961"/>
                        </a:ext>
                      </a:extLst>
                    </a:gridCol>
                    <a:gridCol w="1129677">
                      <a:extLst>
                        <a:ext uri="{9D8B030D-6E8A-4147-A177-3AD203B41FA5}">
                          <a16:colId xmlns:a16="http://schemas.microsoft.com/office/drawing/2014/main" val="1432891373"/>
                        </a:ext>
                      </a:extLst>
                    </a:gridCol>
                    <a:gridCol w="726296">
                      <a:extLst>
                        <a:ext uri="{9D8B030D-6E8A-4147-A177-3AD203B41FA5}">
                          <a16:colId xmlns:a16="http://schemas.microsoft.com/office/drawing/2014/main" val="4235630385"/>
                        </a:ext>
                      </a:extLst>
                    </a:gridCol>
                    <a:gridCol w="794665">
                      <a:extLst>
                        <a:ext uri="{9D8B030D-6E8A-4147-A177-3AD203B41FA5}">
                          <a16:colId xmlns:a16="http://schemas.microsoft.com/office/drawing/2014/main" val="2358693046"/>
                        </a:ext>
                      </a:extLst>
                    </a:gridCol>
                    <a:gridCol w="646882">
                      <a:extLst>
                        <a:ext uri="{9D8B030D-6E8A-4147-A177-3AD203B41FA5}">
                          <a16:colId xmlns:a16="http://schemas.microsoft.com/office/drawing/2014/main" val="3512059517"/>
                        </a:ext>
                      </a:extLst>
                    </a:gridCol>
                    <a:gridCol w="735237">
                      <a:extLst>
                        <a:ext uri="{9D8B030D-6E8A-4147-A177-3AD203B41FA5}">
                          <a16:colId xmlns:a16="http://schemas.microsoft.com/office/drawing/2014/main" val="2826650443"/>
                        </a:ext>
                      </a:extLst>
                    </a:gridCol>
                    <a:gridCol w="573779">
                      <a:extLst>
                        <a:ext uri="{9D8B030D-6E8A-4147-A177-3AD203B41FA5}">
                          <a16:colId xmlns:a16="http://schemas.microsoft.com/office/drawing/2014/main" val="3446995087"/>
                        </a:ext>
                      </a:extLst>
                    </a:gridCol>
                    <a:gridCol w="1322163">
                      <a:extLst>
                        <a:ext uri="{9D8B030D-6E8A-4147-A177-3AD203B41FA5}">
                          <a16:colId xmlns:a16="http://schemas.microsoft.com/office/drawing/2014/main" val="2836598236"/>
                        </a:ext>
                      </a:extLst>
                    </a:gridCol>
                    <a:gridCol w="1686100">
                      <a:extLst>
                        <a:ext uri="{9D8B030D-6E8A-4147-A177-3AD203B41FA5}">
                          <a16:colId xmlns:a16="http://schemas.microsoft.com/office/drawing/2014/main" val="2426974369"/>
                        </a:ext>
                      </a:extLst>
                    </a:gridCol>
                  </a:tblGrid>
                  <a:tr h="677787">
                    <a:tc>
                      <a:txBody>
                        <a:bodyPr/>
                        <a:lstStyle/>
                        <a:p>
                          <a:pPr algn="ctr"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رديف</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عنوان درخواست مالي تایید شده پیمانکار (شامل کارکرد، تعدیل، پیش­پرداخت، تفاوت بهای مصالح)</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تاریخ استحقاق دریافت طبق پیمان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800" dirty="0">
                              <a:effectLst/>
                              <a:latin typeface="Times New Roman" panose="02020603050405020304" pitchFamily="18" charset="0"/>
                              <a:ea typeface="Times New Roman" panose="02020603050405020304" pitchFamily="18" charset="0"/>
                              <a:cs typeface="B Mitra" panose="00000400000000000000" pitchFamily="2" charset="-78"/>
                            </a:rPr>
                            <a:t>تاریخ واقعی پرداخت </a:t>
                          </a:r>
                          <a:r>
                            <a:rPr lang="fa-IR" sz="800" baseline="30000" dirty="0">
                              <a:effectLst/>
                              <a:latin typeface="Times New Roman" panose="02020603050405020304" pitchFamily="18" charset="0"/>
                              <a:ea typeface="Times New Roman" panose="02020603050405020304" pitchFamily="18" charset="0"/>
                              <a:cs typeface="B Mitra" panose="00000400000000000000" pitchFamily="2" charset="-78"/>
                            </a:rPr>
                            <a:t>(1)</a:t>
                          </a:r>
                          <a:endParaRPr lang="en-US" sz="800" dirty="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453774" t="-901" r="-669811" b="-433333"/>
                          </a:stretch>
                        </a:blipFill>
                      </a:tcPr>
                    </a:tc>
                    <a:tc>
                      <a:txBody>
                        <a:bodyPr/>
                        <a:lstStyle/>
                        <a:p>
                          <a:endParaRPr lang="en-US"/>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489167" t="-901" r="-491667" b="-433333"/>
                          </a:stretch>
                        </a:blipFill>
                      </a:tcPr>
                    </a:tc>
                    <a:tc>
                      <a:txBody>
                        <a:bodyPr/>
                        <a:lstStyle/>
                        <a:p>
                          <a:endParaRPr lang="en-US"/>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752128" t="-901" r="-527660" b="-433333"/>
                          </a:stretch>
                        </a:blipFill>
                      </a:tcPr>
                    </a:tc>
                    <a:tc>
                      <a:txBody>
                        <a:bodyPr/>
                        <a:lstStyle/>
                        <a:p>
                          <a:endParaRPr lang="en-US"/>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369124" t="-901" r="-128571" b="-433333"/>
                          </a:stretch>
                        </a:blipFill>
                      </a:tcPr>
                    </a:tc>
                    <a:tc>
                      <a:txBody>
                        <a:bodyPr/>
                        <a:lstStyle/>
                        <a:p>
                          <a:endParaRPr lang="en-US"/>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367509" t="-901" r="-722" b="-433333"/>
                          </a:stretch>
                        </a:blipFill>
                      </a:tcPr>
                    </a:tc>
                    <a:extLst>
                      <a:ext uri="{0D108BD9-81ED-4DB2-BD59-A6C34878D82A}">
                        <a16:rowId xmlns:a16="http://schemas.microsoft.com/office/drawing/2014/main" val="2342872552"/>
                      </a:ext>
                    </a:extLst>
                  </a:tr>
                  <a:tr h="313802">
                    <a:tc>
                      <a:txBody>
                        <a:bodyPr/>
                        <a:lstStyle/>
                        <a:p>
                          <a:pPr algn="ctr"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1</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453774" t="-215385" r="-669811" b="-825000"/>
                          </a:stretch>
                        </a:blipFill>
                      </a:tcPr>
                    </a:tc>
                    <a:tc>
                      <a:txBody>
                        <a:bodyPr/>
                        <a:lstStyle/>
                        <a:p>
                          <a:endParaRPr lang="en-US"/>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489167" t="-215385" r="-491667" b="-825000"/>
                          </a:stretch>
                        </a:blipFill>
                      </a:tcPr>
                    </a:tc>
                    <a:tc>
                      <a:txBody>
                        <a:bodyPr/>
                        <a:lstStyle/>
                        <a:p>
                          <a:endParaRPr lang="en-US"/>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752128" t="-215385" r="-527660" b="-825000"/>
                          </a:stretch>
                        </a:blipFill>
                      </a:tcPr>
                    </a:tc>
                    <a:tc>
                      <a:txBody>
                        <a:bodyPr/>
                        <a:lstStyle/>
                        <a:p>
                          <a:endParaRPr lang="en-US"/>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369124" t="-215385" r="-128571" b="-825000"/>
                          </a:stretch>
                        </a:blipFill>
                      </a:tcPr>
                    </a:tc>
                    <a:tc>
                      <a:txBody>
                        <a:bodyPr/>
                        <a:lstStyle/>
                        <a:p>
                          <a:pPr algn="ctr" rtl="1">
                            <a:spcAft>
                              <a:spcPts val="0"/>
                            </a:spcAft>
                          </a:pPr>
                          <a:r>
                            <a:rPr lang="fa-IR" sz="800">
                              <a:effectLst/>
                              <a:latin typeface="Times New Roman" panose="02020603050405020304" pitchFamily="18" charset="0"/>
                              <a:ea typeface="Times New Roman" panose="02020603050405020304" pitchFamily="18" charset="0"/>
                              <a:cs typeface="B Mitra" panose="00000400000000000000" pitchFamily="2" charset="-78"/>
                            </a:rPr>
                            <a:t>از تاریخ ........................ تا ...تاریخ..واقعی..پرداخت..</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5257846"/>
                      </a:ext>
                    </a:extLst>
                  </a:tr>
                  <a:tr h="313802">
                    <a:tc>
                      <a:txBody>
                        <a:bodyPr/>
                        <a:lstStyle/>
                        <a:p>
                          <a:pPr algn="ctr"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2</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en-US" sz="800">
                              <a:effectLst/>
                              <a:latin typeface="Times New Roman" panose="02020603050405020304" pitchFamily="18" charset="0"/>
                              <a:ea typeface="Times New Roman" panose="02020603050405020304" pitchFamily="18" charset="0"/>
                              <a:cs typeface="B Nazanin"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453774" t="-321569" r="-669811" b="-741176"/>
                          </a:stretch>
                        </a:blipFill>
                      </a:tcPr>
                    </a:tc>
                    <a:tc>
                      <a:txBody>
                        <a:bodyPr/>
                        <a:lstStyle/>
                        <a:p>
                          <a:endParaRPr lang="en-US"/>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489167" t="-321569" r="-491667" b="-741176"/>
                          </a:stretch>
                        </a:blipFill>
                      </a:tcPr>
                    </a:tc>
                    <a:tc>
                      <a:txBody>
                        <a:bodyPr/>
                        <a:lstStyle/>
                        <a:p>
                          <a:endParaRPr lang="en-US"/>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752128" t="-321569" r="-527660" b="-741176"/>
                          </a:stretch>
                        </a:blipFill>
                      </a:tcPr>
                    </a:tc>
                    <a:tc>
                      <a:txBody>
                        <a:bodyPr/>
                        <a:lstStyle/>
                        <a:p>
                          <a:endParaRPr lang="en-US"/>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369124" t="-321569" r="-128571" b="-741176"/>
                          </a:stretch>
                        </a:blipFill>
                      </a:tcPr>
                    </a:tc>
                    <a:tc>
                      <a:txBody>
                        <a:bodyPr/>
                        <a:lstStyle/>
                        <a:p>
                          <a:pPr algn="ctr" rtl="1">
                            <a:spcAft>
                              <a:spcPts val="0"/>
                            </a:spcAft>
                          </a:pPr>
                          <a:r>
                            <a:rPr lang="fa-IR" sz="800">
                              <a:effectLst/>
                              <a:latin typeface="Times New Roman" panose="02020603050405020304" pitchFamily="18" charset="0"/>
                              <a:ea typeface="Times New Roman" panose="02020603050405020304" pitchFamily="18" charset="0"/>
                              <a:cs typeface="B Mitra" panose="00000400000000000000" pitchFamily="2" charset="-78"/>
                            </a:rPr>
                            <a:t>از تاریخ ........................ تا ...تاریخ..واقعی..پرداخت..</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89616687"/>
                      </a:ext>
                    </a:extLst>
                  </a:tr>
                  <a:tr h="332858">
                    <a:tc>
                      <a:txBody>
                        <a:bodyPr/>
                        <a:lstStyle/>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50000"/>
                            </a:lnSpc>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50000"/>
                            </a:lnSpc>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57600806"/>
                      </a:ext>
                    </a:extLst>
                  </a:tr>
                  <a:tr h="313802">
                    <a:tc>
                      <a:txBody>
                        <a:bodyPr/>
                        <a:lstStyle/>
                        <a:p>
                          <a:endParaRPr lang="en-US"/>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2222" t="-519231" r="-2780000" b="-521154"/>
                          </a:stretch>
                        </a:blipFill>
                      </a:tcPr>
                    </a:tc>
                    <a:tc>
                      <a:txBody>
                        <a:bodyPr/>
                        <a:lstStyle/>
                        <a:p>
                          <a:pPr algn="just"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en-US" sz="800">
                              <a:effectLst/>
                              <a:latin typeface="Times New Roman" panose="02020603050405020304" pitchFamily="18" charset="0"/>
                              <a:ea typeface="Times New Roman" panose="02020603050405020304" pitchFamily="18" charset="0"/>
                              <a:cs typeface="B Nazanin"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453774" t="-519231" r="-669811" b="-521154"/>
                          </a:stretch>
                        </a:blipFill>
                      </a:tcPr>
                    </a:tc>
                    <a:tc>
                      <a:txBody>
                        <a:bodyPr/>
                        <a:lstStyle/>
                        <a:p>
                          <a:endParaRPr lang="en-US"/>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489167" t="-519231" r="-491667" b="-521154"/>
                          </a:stretch>
                        </a:blipFill>
                      </a:tcPr>
                    </a:tc>
                    <a:tc>
                      <a:txBody>
                        <a:bodyPr/>
                        <a:lstStyle/>
                        <a:p>
                          <a:endParaRPr lang="en-US"/>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752128" t="-519231" r="-527660" b="-521154"/>
                          </a:stretch>
                        </a:blipFill>
                      </a:tcPr>
                    </a:tc>
                    <a:tc>
                      <a:txBody>
                        <a:bodyPr/>
                        <a:lstStyle/>
                        <a:p>
                          <a:endParaRPr lang="en-US"/>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369124" t="-519231" r="-128571" b="-521154"/>
                          </a:stretch>
                        </a:blipFill>
                      </a:tcPr>
                    </a:tc>
                    <a:tc>
                      <a:txBody>
                        <a:bodyPr/>
                        <a:lstStyle/>
                        <a:p>
                          <a:pPr algn="ctr" rtl="1">
                            <a:spcAft>
                              <a:spcPts val="0"/>
                            </a:spcAft>
                          </a:pPr>
                          <a:r>
                            <a:rPr lang="fa-IR" sz="800">
                              <a:effectLst/>
                              <a:latin typeface="Times New Roman" panose="02020603050405020304" pitchFamily="18" charset="0"/>
                              <a:ea typeface="Times New Roman" panose="02020603050405020304" pitchFamily="18" charset="0"/>
                              <a:cs typeface="B Mitra" panose="00000400000000000000" pitchFamily="2" charset="-78"/>
                            </a:rPr>
                            <a:t>از تاریخ ........................ تا ...تاریخ..واقعی..پرداخت..</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14985358"/>
                      </a:ext>
                    </a:extLst>
                  </a:tr>
                  <a:tr h="313802">
                    <a:tc>
                      <a:txBody>
                        <a:bodyPr/>
                        <a:lstStyle/>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50000"/>
                            </a:lnSpc>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50000"/>
                            </a:lnSpc>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Nazanin"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p>
                          <a:pPr algn="ctr" rtl="1">
                            <a:lnSpc>
                              <a:spcPct val="50000"/>
                            </a:lnSpc>
                            <a:spcAft>
                              <a:spcPts val="0"/>
                            </a:spcAft>
                          </a:pPr>
                          <a:r>
                            <a:rPr lang="en-US" sz="800">
                              <a:effectLst/>
                              <a:latin typeface="Times New Roman" panose="02020603050405020304" pitchFamily="18" charset="0"/>
                              <a:ea typeface="Times New Roman" panose="02020603050405020304" pitchFamily="18" charset="0"/>
                              <a:cs typeface="B Mitra" panose="00000400000000000000" pitchFamily="2" charset="-78"/>
                            </a:rPr>
                            <a:t>.</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7303685"/>
                      </a:ext>
                    </a:extLst>
                  </a:tr>
                  <a:tr h="313802">
                    <a:tc>
                      <a:txBody>
                        <a:bodyPr/>
                        <a:lstStyle/>
                        <a:p>
                          <a:pPr algn="ctr" rtl="1">
                            <a:spcAft>
                              <a:spcPts val="0"/>
                            </a:spcAft>
                          </a:pPr>
                          <a:r>
                            <a:rPr lang="en-US" sz="800" i="1">
                              <a:effectLst/>
                              <a:latin typeface="Times New Roman" panose="02020603050405020304" pitchFamily="18" charset="0"/>
                              <a:ea typeface="Times New Roman" panose="02020603050405020304" pitchFamily="18" charset="0"/>
                              <a:cs typeface="Traditional Arabic" panose="02020603050405020304" pitchFamily="18" charset="-78"/>
                            </a:rPr>
                            <a:t>s</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en-US" sz="800">
                              <a:effectLst/>
                              <a:latin typeface="Times New Roman" panose="02020603050405020304" pitchFamily="18" charset="0"/>
                              <a:ea typeface="Times New Roman" panose="02020603050405020304" pitchFamily="18" charset="0"/>
                              <a:cs typeface="B Nazanin"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453774" t="-717308" r="-669811" b="-323077"/>
                          </a:stretch>
                        </a:blipFill>
                      </a:tcPr>
                    </a:tc>
                    <a:tc>
                      <a:txBody>
                        <a:bodyPr/>
                        <a:lstStyle/>
                        <a:p>
                          <a:endParaRPr lang="en-US"/>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489167" t="-717308" r="-491667" b="-323077"/>
                          </a:stretch>
                        </a:blipFill>
                      </a:tcPr>
                    </a:tc>
                    <a:tc>
                      <a:txBody>
                        <a:bodyPr/>
                        <a:lstStyle/>
                        <a:p>
                          <a:endParaRPr lang="en-US"/>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752128" t="-717308" r="-527660" b="-323077"/>
                          </a:stretch>
                        </a:blipFill>
                      </a:tcPr>
                    </a:tc>
                    <a:tc>
                      <a:txBody>
                        <a:bodyPr/>
                        <a:lstStyle/>
                        <a:p>
                          <a:endParaRPr lang="en-US"/>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369124" t="-717308" r="-128571" b="-323077"/>
                          </a:stretch>
                        </a:blipFill>
                      </a:tcPr>
                    </a:tc>
                    <a:tc>
                      <a:txBody>
                        <a:bodyPr/>
                        <a:lstStyle/>
                        <a:p>
                          <a:pPr algn="ctr" rtl="1">
                            <a:spcAft>
                              <a:spcPts val="0"/>
                            </a:spcAft>
                          </a:pPr>
                          <a:r>
                            <a:rPr lang="fa-IR" sz="800">
                              <a:effectLst/>
                              <a:latin typeface="Times New Roman" panose="02020603050405020304" pitchFamily="18" charset="0"/>
                              <a:ea typeface="Times New Roman" panose="02020603050405020304" pitchFamily="18" charset="0"/>
                              <a:cs typeface="B Mitra" panose="00000400000000000000" pitchFamily="2" charset="-78"/>
                            </a:rPr>
                            <a:t>از تاریخ ........................ تا ...تاریخ..واقعی..پرداخت..</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80062436"/>
                      </a:ext>
                    </a:extLst>
                  </a:tr>
                  <a:tr h="470703">
                    <a:tc>
                      <a:txBody>
                        <a:bodyPr/>
                        <a:lstStyle/>
                        <a:p>
                          <a:pPr algn="just"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جمع</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en-US" sz="800">
                              <a:effectLst/>
                              <a:latin typeface="Times New Roman" panose="02020603050405020304" pitchFamily="18" charset="0"/>
                              <a:ea typeface="Times New Roman" panose="02020603050405020304" pitchFamily="18" charset="0"/>
                              <a:cs typeface="B Nazanin"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en-US" sz="800">
                              <a:effectLst/>
                              <a:latin typeface="Times New Roman" panose="02020603050405020304" pitchFamily="18" charset="0"/>
                              <a:ea typeface="Times New Roman" panose="02020603050405020304" pitchFamily="18" charset="0"/>
                              <a:cs typeface="B Nazanin"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rtl="1">
                            <a:spcAft>
                              <a:spcPts val="0"/>
                            </a:spcAft>
                          </a:pPr>
                          <a:r>
                            <a:rPr lang="ar-SA" sz="80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752128" t="-551948" r="-527660" b="-118182"/>
                          </a:stretch>
                        </a:blipFill>
                      </a:tcPr>
                    </a:tc>
                    <a:tc>
                      <a:txBody>
                        <a:bodyPr/>
                        <a:lstStyle/>
                        <a:p>
                          <a:endParaRPr lang="en-US"/>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369124" t="-551948" r="-128571" b="-118182"/>
                          </a:stretch>
                        </a:blipFill>
                      </a:tcPr>
                    </a:tc>
                    <a:tc>
                      <a:txBody>
                        <a:bodyPr/>
                        <a:lstStyle/>
                        <a:p>
                          <a:pPr algn="ctr" rtl="1">
                            <a:spcAft>
                              <a:spcPts val="0"/>
                            </a:spcAft>
                          </a:pPr>
                          <a:r>
                            <a:rPr lang="ar-SA" sz="800" dirty="0">
                              <a:effectLst/>
                              <a:latin typeface="Times New Roman" panose="02020603050405020304" pitchFamily="18" charset="0"/>
                              <a:ea typeface="Times New Roman" panose="02020603050405020304" pitchFamily="18" charset="0"/>
                              <a:cs typeface="B Mitra" panose="00000400000000000000" pitchFamily="2" charset="-78"/>
                            </a:rPr>
                            <a:t> </a:t>
                          </a:r>
                          <a:endParaRPr lang="en-US" sz="800" dirty="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56799" marR="5679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00711744"/>
                      </a:ext>
                    </a:extLst>
                  </a:tr>
                </a:tbl>
              </a:graphicData>
            </a:graphic>
          </p:graphicFrame>
        </mc:Fallback>
      </mc:AlternateContent>
    </p:spTree>
    <p:extLst>
      <p:ext uri="{BB962C8B-B14F-4D97-AF65-F5344CB8AC3E}">
        <p14:creationId xmlns:p14="http://schemas.microsoft.com/office/powerpoint/2010/main" val="484598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repeatCount="300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00"/>
                                        <p:tgtEl>
                                          <p:spTgt spid="8"/>
                                        </p:tgtEl>
                                      </p:cBhvr>
                                    </p:animEffect>
                                  </p:childTnLst>
                                </p:cTn>
                              </p:par>
                            </p:childTnLst>
                          </p:cTn>
                        </p:par>
                        <p:par>
                          <p:cTn id="12" fill="hold">
                            <p:stCondLst>
                              <p:cond delay="110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800"/>
                                        <p:tgtEl>
                                          <p:spTgt spid="9"/>
                                        </p:tgtEl>
                                      </p:cBhvr>
                                    </p:animEffect>
                                  </p:childTnLst>
                                </p:cTn>
                              </p:par>
                            </p:childTnLst>
                          </p:cTn>
                        </p:par>
                        <p:par>
                          <p:cTn id="16" fill="hold">
                            <p:stCondLst>
                              <p:cond delay="19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8" grpId="0" animBg="1"/>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4"/>
          <p:cNvSpPr>
            <a:spLocks noChangeArrowheads="1"/>
          </p:cNvSpPr>
          <p:nvPr/>
        </p:nvSpPr>
        <p:spPr bwMode="auto">
          <a:xfrm>
            <a:off x="0" y="6862582"/>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17" name="Freeform 16"/>
          <p:cNvSpPr/>
          <p:nvPr/>
        </p:nvSpPr>
        <p:spPr>
          <a:xfrm>
            <a:off x="4008921" y="1691605"/>
            <a:ext cx="1204972" cy="1177236"/>
          </a:xfrm>
          <a:custGeom>
            <a:avLst/>
            <a:gdLst>
              <a:gd name="connsiteX0" fmla="*/ 0 w 1031688"/>
              <a:gd name="connsiteY0" fmla="*/ 515844 h 1031688"/>
              <a:gd name="connsiteX1" fmla="*/ 515844 w 1031688"/>
              <a:gd name="connsiteY1" fmla="*/ 0 h 1031688"/>
              <a:gd name="connsiteX2" fmla="*/ 1031688 w 1031688"/>
              <a:gd name="connsiteY2" fmla="*/ 515844 h 1031688"/>
              <a:gd name="connsiteX3" fmla="*/ 515844 w 1031688"/>
              <a:gd name="connsiteY3" fmla="*/ 1031688 h 1031688"/>
              <a:gd name="connsiteX4" fmla="*/ 0 w 1031688"/>
              <a:gd name="connsiteY4" fmla="*/ 515844 h 1031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688" h="1031688">
                <a:moveTo>
                  <a:pt x="0" y="515844"/>
                </a:moveTo>
                <a:cubicBezTo>
                  <a:pt x="0" y="230951"/>
                  <a:pt x="230951" y="0"/>
                  <a:pt x="515844" y="0"/>
                </a:cubicBezTo>
                <a:cubicBezTo>
                  <a:pt x="800737" y="0"/>
                  <a:pt x="1031688" y="230951"/>
                  <a:pt x="1031688" y="515844"/>
                </a:cubicBezTo>
                <a:cubicBezTo>
                  <a:pt x="1031688" y="800737"/>
                  <a:pt x="800737" y="1031688"/>
                  <a:pt x="515844" y="1031688"/>
                </a:cubicBezTo>
                <a:cubicBezTo>
                  <a:pt x="230951" y="1031688"/>
                  <a:pt x="0" y="800737"/>
                  <a:pt x="0" y="515844"/>
                </a:cubicBezTo>
                <a:close/>
              </a:path>
            </a:pathLst>
          </a:custGeom>
          <a:solidFill>
            <a:srgbClr val="059397">
              <a:alpha val="30000"/>
            </a:srgb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none" lIns="166327" tIns="166327" rIns="166327" bIns="166327" numCol="1" spcCol="1270" anchor="ctr" anchorCtr="0">
            <a:noAutofit/>
          </a:bodyPr>
          <a:lstStyle/>
          <a:p>
            <a:pPr lvl="0" algn="ctr" defTabSz="1066800">
              <a:lnSpc>
                <a:spcPct val="90000"/>
              </a:lnSpc>
              <a:spcAft>
                <a:spcPct val="35000"/>
              </a:spcAft>
            </a:pPr>
            <a:r>
              <a:rPr lang="fa-IR" b="1" dirty="0" smtClean="0">
                <a:solidFill>
                  <a:srgbClr val="059397"/>
                </a:solidFill>
                <a:latin typeface="Garamond" pitchFamily="18" charset="0"/>
                <a:cs typeface="B Lotus" panose="00000400000000000000" pitchFamily="2" charset="-78"/>
              </a:rPr>
              <a:t>نسبت ارزش </a:t>
            </a:r>
          </a:p>
          <a:p>
            <a:pPr lvl="0" algn="ctr" defTabSz="1066800">
              <a:lnSpc>
                <a:spcPct val="90000"/>
              </a:lnSpc>
              <a:spcAft>
                <a:spcPct val="35000"/>
              </a:spcAft>
            </a:pPr>
            <a:r>
              <a:rPr lang="fa-IR" b="1" dirty="0" smtClean="0">
                <a:solidFill>
                  <a:srgbClr val="059397"/>
                </a:solidFill>
                <a:latin typeface="Garamond" pitchFamily="18" charset="0"/>
                <a:cs typeface="B Lotus" panose="00000400000000000000" pitchFamily="2" charset="-78"/>
              </a:rPr>
              <a:t>زمانی پول</a:t>
            </a:r>
            <a:endParaRPr lang="en-US" b="1" dirty="0">
              <a:solidFill>
                <a:srgbClr val="059397"/>
              </a:solidFill>
              <a:latin typeface="Garamond" pitchFamily="18" charset="0"/>
              <a:cs typeface="B Lotus" panose="00000400000000000000" pitchFamily="2" charset="-78"/>
            </a:endParaRPr>
          </a:p>
        </p:txBody>
      </p:sp>
      <p:sp>
        <p:nvSpPr>
          <p:cNvPr id="18" name="Up Arrow 17"/>
          <p:cNvSpPr/>
          <p:nvPr/>
        </p:nvSpPr>
        <p:spPr>
          <a:xfrm rot="10800000">
            <a:off x="4424583" y="3208913"/>
            <a:ext cx="373650" cy="455496"/>
          </a:xfrm>
          <a:prstGeom prst="upArrow">
            <a:avLst/>
          </a:prstGeom>
          <a:solidFill>
            <a:srgbClr val="059397">
              <a:alpha val="35000"/>
            </a:srgbClr>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0CEFEBB8-8A3C-4ACB-A611-087819C4B2F3}"/>
                  </a:ext>
                </a:extLst>
              </p:cNvPr>
              <p:cNvSpPr txBox="1"/>
              <p:nvPr/>
            </p:nvSpPr>
            <p:spPr>
              <a:xfrm>
                <a:off x="601722" y="3804184"/>
                <a:ext cx="8242300" cy="774251"/>
              </a:xfrm>
              <a:prstGeom prst="rect">
                <a:avLst/>
              </a:prstGeom>
              <a:noFill/>
            </p:spPr>
            <p:txBody>
              <a:bodyPr wrap="square">
                <a:spAutoFit/>
              </a:bodyPr>
              <a:lstStyle/>
              <a:p>
                <a:pPr algn="r" rtl="1"/>
                <a14:m>
                  <m:oMathPara xmlns:m="http://schemas.openxmlformats.org/officeDocument/2006/math">
                    <m:oMathParaPr>
                      <m:jc m:val="centerGroup"/>
                    </m:oMathParaPr>
                    <m:oMath xmlns:m="http://schemas.openxmlformats.org/officeDocument/2006/math">
                      <m:f>
                        <m:fPr>
                          <m:ctrlPr>
                            <a:rPr lang="en-US" b="1" i="1">
                              <a:solidFill>
                                <a:srgbClr val="059397"/>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ctrlPr>
                        </m:fPr>
                        <m:num>
                          <m:sSub>
                            <m:sSubPr>
                              <m:ctrlPr>
                                <a:rPr lang="en-US" b="1" i="1">
                                  <a:solidFill>
                                    <a:srgbClr val="059397"/>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ctrlPr>
                            </m:sSubPr>
                            <m:e>
                              <m:r>
                                <a:rPr lang="en-US" b="1" i="1">
                                  <a:solidFill>
                                    <a:srgbClr val="059397"/>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𝒍</m:t>
                              </m:r>
                            </m:e>
                            <m:sub>
                              <m:r>
                                <a:rPr lang="en-US" b="1" i="1">
                                  <a:solidFill>
                                    <a:srgbClr val="059397"/>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𝟏</m:t>
                              </m:r>
                            </m:sub>
                          </m:sSub>
                        </m:num>
                        <m:den>
                          <m:sSub>
                            <m:sSubPr>
                              <m:ctrlPr>
                                <a:rPr lang="en-US" b="1" i="1">
                                  <a:solidFill>
                                    <a:srgbClr val="059397"/>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ctrlPr>
                            </m:sSubPr>
                            <m:e>
                              <m:r>
                                <a:rPr lang="en-US" b="1" i="1">
                                  <a:solidFill>
                                    <a:srgbClr val="059397"/>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𝒍</m:t>
                              </m:r>
                            </m:e>
                            <m:sub>
                              <m:r>
                                <a:rPr lang="en-US" b="1" i="1">
                                  <a:solidFill>
                                    <a:srgbClr val="059397"/>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𝟎</m:t>
                              </m:r>
                            </m:sub>
                          </m:sSub>
                        </m:den>
                      </m:f>
                      <m:r>
                        <a:rPr lang="en-US" b="1" i="1" smtClean="0">
                          <a:solidFill>
                            <a:srgbClr val="059397"/>
                          </a:solidFill>
                          <a:effectLst>
                            <a:outerShdw blurRad="38100" dist="38100" dir="2700000" algn="tl">
                              <a:srgbClr val="000000">
                                <a:alpha val="43137"/>
                              </a:srgbClr>
                            </a:outerShdw>
                          </a:effectLst>
                          <a:latin typeface="Cambria Math" panose="02040503050406030204" pitchFamily="18" charset="0"/>
                        </a:rPr>
                        <m:t>=</m:t>
                      </m:r>
                      <m:f>
                        <m:fPr>
                          <m:ctrlPr>
                            <a:rPr lang="en-US" b="1" i="1" smtClean="0">
                              <a:solidFill>
                                <a:schemeClr val="tx1"/>
                              </a:solidFill>
                              <a:effectLst>
                                <a:outerShdw blurRad="38100" dist="38100" dir="2700000" algn="tl">
                                  <a:srgbClr val="000000">
                                    <a:alpha val="43137"/>
                                  </a:srgbClr>
                                </a:outerShdw>
                              </a:effectLst>
                              <a:latin typeface="Cambria Math" panose="02040503050406030204" pitchFamily="18" charset="0"/>
                            </a:rPr>
                          </m:ctrlPr>
                        </m:fPr>
                        <m:num>
                          <m:r>
                            <m:rPr>
                              <m:nor/>
                            </m:rPr>
                            <a:rPr lang="fa-IR" b="1">
                              <a:solidFill>
                                <a:schemeClr val="tx1"/>
                              </a:solidFill>
                              <a:effectLst>
                                <a:outerShdw blurRad="38100" dist="38100" dir="2700000" algn="tl">
                                  <a:srgbClr val="000000">
                                    <a:alpha val="43137"/>
                                  </a:srgbClr>
                                </a:outerShdw>
                              </a:effectLst>
                              <a:latin typeface="Garamond" pitchFamily="18" charset="0"/>
                              <a:cs typeface="B Lotus" panose="00000400000000000000" pitchFamily="2" charset="-78"/>
                            </a:rPr>
                            <m:t>شاخص ماهانه بهای کالاها و خدمات مصرفی ابلاغي </m:t>
                          </m:r>
                          <m:r>
                            <m:rPr>
                              <m:nor/>
                            </m:rPr>
                            <a:rPr lang="fa-IR" b="1">
                              <a:effectLst>
                                <a:outerShdw blurRad="38100" dist="38100" dir="2700000" algn="tl">
                                  <a:srgbClr val="000000">
                                    <a:alpha val="43137"/>
                                  </a:srgbClr>
                                </a:outerShdw>
                              </a:effectLst>
                              <a:latin typeface="Garamond" pitchFamily="18" charset="0"/>
                              <a:cs typeface="B Lotus" panose="00000400000000000000" pitchFamily="2" charset="-78"/>
                            </a:rPr>
                            <m:t>مرکز آمار در</m:t>
                          </m:r>
                          <m:r>
                            <m:rPr>
                              <m:nor/>
                            </m:rPr>
                            <a:rPr lang="fa-IR" b="1" smtClean="0">
                              <a:solidFill>
                                <a:srgbClr val="059397"/>
                              </a:solidFill>
                              <a:effectLst>
                                <a:outerShdw blurRad="38100" dist="38100" dir="2700000" algn="tl">
                                  <a:srgbClr val="000000">
                                    <a:alpha val="43137"/>
                                  </a:srgbClr>
                                </a:outerShdw>
                              </a:effectLst>
                              <a:latin typeface="Garamond" pitchFamily="18" charset="0"/>
                              <a:cs typeface="B Lotus" panose="00000400000000000000" pitchFamily="2" charset="-78"/>
                            </a:rPr>
                            <m:t> زمان واقعی پرداخت</m:t>
                          </m:r>
                        </m:num>
                        <m:den>
                          <m:r>
                            <m:rPr>
                              <m:nor/>
                            </m:rPr>
                            <a:rPr lang="fa-IR" b="1">
                              <a:solidFill>
                                <a:schemeClr val="tx1"/>
                              </a:solidFill>
                              <a:effectLst>
                                <a:outerShdw blurRad="38100" dist="38100" dir="2700000" algn="tl">
                                  <a:srgbClr val="000000">
                                    <a:alpha val="43137"/>
                                  </a:srgbClr>
                                </a:outerShdw>
                              </a:effectLst>
                              <a:latin typeface="Garamond" pitchFamily="18" charset="0"/>
                              <a:cs typeface="B Lotus" panose="00000400000000000000" pitchFamily="2" charset="-78"/>
                            </a:rPr>
                            <m:t>شاخص ماهانه بهای کالاها و خدمات مصرفی </m:t>
                          </m:r>
                          <m:r>
                            <m:rPr>
                              <m:nor/>
                            </m:rPr>
                            <a:rPr lang="fa-IR" b="1">
                              <a:effectLst>
                                <a:outerShdw blurRad="38100" dist="38100" dir="2700000" algn="tl">
                                  <a:srgbClr val="000000">
                                    <a:alpha val="43137"/>
                                  </a:srgbClr>
                                </a:outerShdw>
                              </a:effectLst>
                              <a:latin typeface="Garamond" pitchFamily="18" charset="0"/>
                              <a:cs typeface="B Lotus" panose="00000400000000000000" pitchFamily="2" charset="-78"/>
                            </a:rPr>
                            <m:t>ابلاغي مرکز آمار در </m:t>
                          </m:r>
                          <m:r>
                            <m:rPr>
                              <m:nor/>
                            </m:rPr>
                            <a:rPr lang="fa-IR" b="1" smtClean="0">
                              <a:solidFill>
                                <a:srgbClr val="059397"/>
                              </a:solidFill>
                              <a:effectLst>
                                <a:outerShdw blurRad="38100" dist="38100" dir="2700000" algn="tl">
                                  <a:srgbClr val="000000">
                                    <a:alpha val="43137"/>
                                  </a:srgbClr>
                                </a:outerShdw>
                              </a:effectLst>
                              <a:latin typeface="Garamond" pitchFamily="18" charset="0"/>
                              <a:cs typeface="B Lotus" panose="00000400000000000000" pitchFamily="2" charset="-78"/>
                            </a:rPr>
                            <m:t>زمان </m:t>
                          </m:r>
                          <m:r>
                            <m:rPr>
                              <m:nor/>
                            </m:rPr>
                            <a:rPr lang="fa-IR" b="1" i="0" smtClean="0">
                              <a:solidFill>
                                <a:srgbClr val="059397"/>
                              </a:solidFill>
                              <a:effectLst>
                                <a:outerShdw blurRad="38100" dist="38100" dir="2700000" algn="tl">
                                  <a:srgbClr val="000000">
                                    <a:alpha val="43137"/>
                                  </a:srgbClr>
                                </a:outerShdw>
                              </a:effectLst>
                              <a:latin typeface="Garamond" pitchFamily="18" charset="0"/>
                              <a:cs typeface="B Lotus" panose="00000400000000000000" pitchFamily="2" charset="-78"/>
                            </a:rPr>
                            <m:t>استحقاق دریافت طبق قرارداد</m:t>
                          </m:r>
                        </m:den>
                      </m:f>
                    </m:oMath>
                  </m:oMathPara>
                </a14:m>
                <a:endParaRPr lang="en-US" sz="1800" b="1" dirty="0">
                  <a:solidFill>
                    <a:srgbClr val="059397"/>
                  </a:solidFill>
                  <a:effectLst>
                    <a:outerShdw blurRad="38100" dist="38100" dir="2700000" algn="tl">
                      <a:srgbClr val="000000">
                        <a:alpha val="43137"/>
                      </a:srgbClr>
                    </a:outerShdw>
                  </a:effectLst>
                  <a:cs typeface="B Zar" panose="00000400000000000000" pitchFamily="2" charset="-78"/>
                </a:endParaRPr>
              </a:p>
            </p:txBody>
          </p:sp>
        </mc:Choice>
        <mc:Fallback xmlns="">
          <p:sp>
            <p:nvSpPr>
              <p:cNvPr id="21" name="TextBox 20">
                <a:extLst>
                  <a:ext uri="{FF2B5EF4-FFF2-40B4-BE49-F238E27FC236}">
                    <a16:creationId xmlns:a16="http://schemas.microsoft.com/office/drawing/2014/main" id="{0CEFEBB8-8A3C-4ACB-A611-087819C4B2F3}"/>
                  </a:ext>
                </a:extLst>
              </p:cNvPr>
              <p:cNvSpPr txBox="1">
                <a:spLocks noRot="1" noChangeAspect="1" noMove="1" noResize="1" noEditPoints="1" noAdjustHandles="1" noChangeArrowheads="1" noChangeShapeType="1" noTextEdit="1"/>
              </p:cNvSpPr>
              <p:nvPr/>
            </p:nvSpPr>
            <p:spPr>
              <a:xfrm>
                <a:off x="601722" y="3804184"/>
                <a:ext cx="8242300" cy="774251"/>
              </a:xfrm>
              <a:prstGeom prst="rect">
                <a:avLst/>
              </a:prstGeom>
              <a:blipFill>
                <a:blip r:embed="rId3"/>
                <a:stretch>
                  <a:fillRect/>
                </a:stretch>
              </a:blipFill>
            </p:spPr>
            <p:txBody>
              <a:bodyPr/>
              <a:lstStyle/>
              <a:p>
                <a:r>
                  <a:rPr lang="en-US">
                    <a:noFill/>
                  </a:rPr>
                  <a:t> </a:t>
                </a:r>
              </a:p>
            </p:txBody>
          </p:sp>
        </mc:Fallback>
      </mc:AlternateContent>
      <p:sp>
        <p:nvSpPr>
          <p:cNvPr id="22" name="Up Arrow 17">
            <a:extLst>
              <a:ext uri="{FF2B5EF4-FFF2-40B4-BE49-F238E27FC236}">
                <a16:creationId xmlns:a16="http://schemas.microsoft.com/office/drawing/2014/main" id="{4DD5DB07-1319-45DE-95D0-A109A81BCFC2}"/>
              </a:ext>
            </a:extLst>
          </p:cNvPr>
          <p:cNvSpPr/>
          <p:nvPr/>
        </p:nvSpPr>
        <p:spPr>
          <a:xfrm rot="10800000">
            <a:off x="4424583" y="4733465"/>
            <a:ext cx="373650" cy="455496"/>
          </a:xfrm>
          <a:prstGeom prst="upArrow">
            <a:avLst/>
          </a:prstGeom>
          <a:solidFill>
            <a:srgbClr val="059397">
              <a:alpha val="35000"/>
            </a:srgbClr>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A259D506-8045-4CBE-A877-209855CC85E7}"/>
                  </a:ext>
                </a:extLst>
              </p:cNvPr>
              <p:cNvSpPr txBox="1"/>
              <p:nvPr/>
            </p:nvSpPr>
            <p:spPr>
              <a:xfrm>
                <a:off x="1700840" y="5343991"/>
                <a:ext cx="5742320" cy="85600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nor/>
                        </m:rPr>
                        <a:rPr lang="fa-IR" sz="2400" b="1" dirty="0" smtClean="0">
                          <a:solidFill>
                            <a:schemeClr val="tx1"/>
                          </a:solidFill>
                          <a:effectLst>
                            <a:outerShdw blurRad="38100" dist="38100" dir="2700000" algn="tl">
                              <a:srgbClr val="000000">
                                <a:alpha val="43137"/>
                              </a:srgbClr>
                            </a:outerShdw>
                          </a:effectLst>
                          <a:latin typeface="Segoe UI Semibold" pitchFamily="34" charset="0"/>
                          <a:cs typeface="B Lotus" panose="00000400000000000000" pitchFamily="2" charset="-78"/>
                          <a:sym typeface="Wingdings"/>
                        </a:rPr>
                        <m:t>مبلغ ضمان</m:t>
                      </m:r>
                      <m:r>
                        <a:rPr lang="fa-IR" sz="2400" b="1" i="0" smtClean="0">
                          <a:solidFill>
                            <a:schemeClr val="tx1"/>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m:t>
                      </m:r>
                      <m:r>
                        <a:rPr lang="en-US" sz="2400" b="1" i="0" smtClean="0">
                          <a:solidFill>
                            <a:srgbClr val="059397"/>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m:t>
                      </m:r>
                      <m:f>
                        <m:fPr>
                          <m:ctrlPr>
                            <a:rPr lang="en-US" sz="2400" b="1" i="1">
                              <a:solidFill>
                                <a:srgbClr val="059397"/>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ctrlPr>
                        </m:fPr>
                        <m:num>
                          <m:sSub>
                            <m:sSubPr>
                              <m:ctrlPr>
                                <a:rPr lang="en-US" sz="2400" b="1" i="1">
                                  <a:solidFill>
                                    <a:srgbClr val="059397"/>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ctrlPr>
                            </m:sSubPr>
                            <m:e>
                              <m:r>
                                <a:rPr lang="en-US" sz="2400" b="1" i="1">
                                  <a:solidFill>
                                    <a:srgbClr val="059397"/>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𝒍</m:t>
                              </m:r>
                            </m:e>
                            <m:sub>
                              <m:r>
                                <a:rPr lang="en-US" sz="2400" b="1" i="1">
                                  <a:solidFill>
                                    <a:srgbClr val="059397"/>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𝟏</m:t>
                              </m:r>
                            </m:sub>
                          </m:sSub>
                        </m:num>
                        <m:den>
                          <m:sSub>
                            <m:sSubPr>
                              <m:ctrlPr>
                                <a:rPr lang="en-US" sz="2400" b="1" i="1">
                                  <a:solidFill>
                                    <a:srgbClr val="059397"/>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ctrlPr>
                            </m:sSubPr>
                            <m:e>
                              <m:r>
                                <a:rPr lang="en-US" sz="2400" b="1" i="1">
                                  <a:solidFill>
                                    <a:srgbClr val="059397"/>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𝒍</m:t>
                              </m:r>
                            </m:e>
                            <m:sub>
                              <m:r>
                                <a:rPr lang="en-US" sz="2400" b="1" i="1">
                                  <a:solidFill>
                                    <a:srgbClr val="059397"/>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𝟎</m:t>
                              </m:r>
                            </m:sub>
                          </m:sSub>
                        </m:den>
                      </m:f>
                      <m:r>
                        <a:rPr lang="en-US" sz="2400" b="1" i="1" smtClean="0">
                          <a:solidFill>
                            <a:srgbClr val="059397"/>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m:t>
                      </m:r>
                      <m:r>
                        <a:rPr lang="en-US" sz="2400" b="1" i="1" smtClean="0">
                          <a:solidFill>
                            <a:srgbClr val="059397"/>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𝟏</m:t>
                      </m:r>
                      <m:r>
                        <a:rPr lang="en-US" sz="2400" b="1" i="1" smtClean="0">
                          <a:solidFill>
                            <a:srgbClr val="059397"/>
                          </a:solidFill>
                          <a:effectLst>
                            <a:outerShdw blurRad="38100" dist="38100" dir="2700000" algn="tl">
                              <a:srgbClr val="000000">
                                <a:alpha val="43137"/>
                              </a:srgbClr>
                            </a:outerShdw>
                          </a:effectLst>
                          <a:latin typeface="Cambria Math" panose="02040503050406030204" pitchFamily="18" charset="0"/>
                          <a:ea typeface="Cambria Math" panose="02040503050406030204" pitchFamily="18" charset="0"/>
                        </a:rPr>
                        <m:t>)×</m:t>
                      </m:r>
                      <m:r>
                        <m:rPr>
                          <m:nor/>
                        </m:rPr>
                        <a:rPr lang="fa-IR" sz="2400" b="1" dirty="0" smtClean="0">
                          <a:solidFill>
                            <a:schemeClr val="tx1"/>
                          </a:solidFill>
                          <a:effectLst>
                            <a:outerShdw blurRad="38100" dist="38100" dir="2700000" algn="tl">
                              <a:srgbClr val="000000">
                                <a:alpha val="43137"/>
                              </a:srgbClr>
                            </a:outerShdw>
                          </a:effectLst>
                          <a:latin typeface="Segoe UI Semibold" pitchFamily="34" charset="0"/>
                          <a:cs typeface="B Lotus" panose="00000400000000000000" pitchFamily="2" charset="-78"/>
                          <a:sym typeface="Wingdings"/>
                        </a:rPr>
                        <m:t>مبلغ </m:t>
                      </m:r>
                      <m:r>
                        <m:rPr>
                          <m:nor/>
                        </m:rPr>
                        <a:rPr lang="fa-IR" sz="2400" b="1" i="0" dirty="0" smtClean="0">
                          <a:solidFill>
                            <a:schemeClr val="tx1"/>
                          </a:solidFill>
                          <a:effectLst>
                            <a:outerShdw blurRad="38100" dist="38100" dir="2700000" algn="tl">
                              <a:srgbClr val="000000">
                                <a:alpha val="43137"/>
                              </a:srgbClr>
                            </a:outerShdw>
                          </a:effectLst>
                          <a:latin typeface="Segoe UI Semibold" pitchFamily="34" charset="0"/>
                          <a:cs typeface="B Lotus" panose="00000400000000000000" pitchFamily="2" charset="-78"/>
                          <a:sym typeface="Wingdings"/>
                        </a:rPr>
                        <m:t>درخواست</m:t>
                      </m:r>
                    </m:oMath>
                  </m:oMathPara>
                </a14:m>
                <a:endParaRPr lang="en-US" sz="2400" b="1" dirty="0">
                  <a:solidFill>
                    <a:srgbClr val="059397"/>
                  </a:solidFill>
                  <a:effectLst>
                    <a:outerShdw blurRad="38100" dist="38100" dir="2700000" algn="tl">
                      <a:srgbClr val="000000">
                        <a:alpha val="43137"/>
                      </a:srgbClr>
                    </a:outerShdw>
                  </a:effectLst>
                </a:endParaRPr>
              </a:p>
            </p:txBody>
          </p:sp>
        </mc:Choice>
        <mc:Fallback xmlns="">
          <p:sp>
            <p:nvSpPr>
              <p:cNvPr id="23" name="TextBox 22">
                <a:extLst>
                  <a:ext uri="{FF2B5EF4-FFF2-40B4-BE49-F238E27FC236}">
                    <a16:creationId xmlns:a16="http://schemas.microsoft.com/office/drawing/2014/main" id="{A259D506-8045-4CBE-A877-209855CC85E7}"/>
                  </a:ext>
                </a:extLst>
              </p:cNvPr>
              <p:cNvSpPr txBox="1">
                <a:spLocks noRot="1" noChangeAspect="1" noMove="1" noResize="1" noEditPoints="1" noAdjustHandles="1" noChangeArrowheads="1" noChangeShapeType="1" noTextEdit="1"/>
              </p:cNvSpPr>
              <p:nvPr/>
            </p:nvSpPr>
            <p:spPr>
              <a:xfrm>
                <a:off x="1700840" y="5343991"/>
                <a:ext cx="5742320" cy="856004"/>
              </a:xfrm>
              <a:prstGeom prst="rect">
                <a:avLst/>
              </a:prstGeom>
              <a:blipFill>
                <a:blip r:embed="rId4"/>
                <a:stretch>
                  <a:fillRect/>
                </a:stretch>
              </a:blipFill>
            </p:spPr>
            <p:txBody>
              <a:bodyPr/>
              <a:lstStyle/>
              <a:p>
                <a:r>
                  <a:rPr lang="en-US">
                    <a:noFill/>
                  </a:rPr>
                  <a:t> </a:t>
                </a:r>
              </a:p>
            </p:txBody>
          </p:sp>
        </mc:Fallback>
      </mc:AlternateContent>
      <p:sp>
        <p:nvSpPr>
          <p:cNvPr id="24" name="Rectangle 23">
            <a:extLst>
              <a:ext uri="{FF2B5EF4-FFF2-40B4-BE49-F238E27FC236}">
                <a16:creationId xmlns:a16="http://schemas.microsoft.com/office/drawing/2014/main" id="{D643D818-C6A6-4B44-A0F9-EC38D7D5ABFD}"/>
              </a:ext>
            </a:extLst>
          </p:cNvPr>
          <p:cNvSpPr/>
          <p:nvPr/>
        </p:nvSpPr>
        <p:spPr>
          <a:xfrm>
            <a:off x="1316736" y="146526"/>
            <a:ext cx="4398447" cy="861774"/>
          </a:xfrm>
          <a:prstGeom prst="rect">
            <a:avLst/>
          </a:prstGeom>
        </p:spPr>
        <p:txBody>
          <a:bodyPr wrap="square" lIns="0" tIns="0" rIns="0" bIns="0">
            <a:spAutoFit/>
          </a:bodyPr>
          <a:lstStyle/>
          <a:p>
            <a:pPr marL="0" lvl="1" algn="r" rtl="1"/>
            <a:r>
              <a:rPr lang="fa-IR" sz="2800" b="1" dirty="0" smtClean="0">
                <a:solidFill>
                  <a:srgbClr val="059397"/>
                </a:solidFill>
                <a:latin typeface="Segoe UI Semibold" pitchFamily="34" charset="0"/>
                <a:cs typeface="B Lotus" panose="00000400000000000000" pitchFamily="2" charset="-78"/>
                <a:sym typeface="Wingdings"/>
              </a:rPr>
              <a:t>نحوه محاسبه </a:t>
            </a:r>
            <a:r>
              <a:rPr lang="fa-IR" sz="2800" b="1" dirty="0">
                <a:solidFill>
                  <a:srgbClr val="059397"/>
                </a:solidFill>
                <a:latin typeface="Segoe UI Semibold" pitchFamily="34" charset="0"/>
                <a:cs typeface="B Lotus" panose="00000400000000000000" pitchFamily="2" charset="-78"/>
                <a:sym typeface="Wingdings"/>
              </a:rPr>
              <a:t>مبلغ ضمان تاخیر ایفای تعهدات </a:t>
            </a:r>
            <a:r>
              <a:rPr lang="fa-IR" sz="2800" b="1" dirty="0" smtClean="0">
                <a:solidFill>
                  <a:srgbClr val="059397"/>
                </a:solidFill>
                <a:latin typeface="Segoe UI Semibold" pitchFamily="34" charset="0"/>
                <a:cs typeface="B Lotus" panose="00000400000000000000" pitchFamily="2" charset="-78"/>
                <a:sym typeface="Wingdings"/>
              </a:rPr>
              <a:t>مالی کارفرما</a:t>
            </a:r>
            <a:endParaRPr lang="en-US" sz="2800" b="1" dirty="0">
              <a:solidFill>
                <a:srgbClr val="059397"/>
              </a:solidFill>
              <a:cs typeface="B Lotus" panose="00000400000000000000" pitchFamily="2" charset="-78"/>
            </a:endParaRPr>
          </a:p>
        </p:txBody>
      </p:sp>
    </p:spTree>
    <p:extLst>
      <p:ext uri="{BB962C8B-B14F-4D97-AF65-F5344CB8AC3E}">
        <p14:creationId xmlns:p14="http://schemas.microsoft.com/office/powerpoint/2010/main" val="1566374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up)">
                                      <p:cBhvr>
                                        <p:cTn id="23" dur="500"/>
                                        <p:tgtEl>
                                          <p:spTgt spid="2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1" grpId="0"/>
      <p:bldP spid="22" grpId="0" animBg="1"/>
      <p:bldP spid="23"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4"/>
          <p:cNvSpPr>
            <a:spLocks noChangeArrowheads="1"/>
          </p:cNvSpPr>
          <p:nvPr/>
        </p:nvSpPr>
        <p:spPr bwMode="auto">
          <a:xfrm>
            <a:off x="0" y="6862582"/>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74" name="Isosceles Triangle 73"/>
          <p:cNvSpPr/>
          <p:nvPr/>
        </p:nvSpPr>
        <p:spPr>
          <a:xfrm rot="5400000" flipV="1">
            <a:off x="8591737" y="1889673"/>
            <a:ext cx="158212" cy="166026"/>
          </a:xfrm>
          <a:prstGeom prst="triangle">
            <a:avLst/>
          </a:prstGeom>
          <a:solidFill>
            <a:srgbClr val="059397"/>
          </a:solidFill>
          <a:ln w="12700" cap="sq">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D643D818-C6A6-4B44-A0F9-EC38D7D5ABFD}"/>
              </a:ext>
            </a:extLst>
          </p:cNvPr>
          <p:cNvSpPr/>
          <p:nvPr/>
        </p:nvSpPr>
        <p:spPr>
          <a:xfrm>
            <a:off x="731520" y="146526"/>
            <a:ext cx="4983663" cy="430887"/>
          </a:xfrm>
          <a:prstGeom prst="rect">
            <a:avLst/>
          </a:prstGeom>
        </p:spPr>
        <p:txBody>
          <a:bodyPr wrap="square" lIns="0" tIns="0" rIns="0" bIns="0">
            <a:spAutoFit/>
          </a:bodyPr>
          <a:lstStyle/>
          <a:p>
            <a:pPr algn="r" rtl="1"/>
            <a:r>
              <a:rPr lang="fa-IR" sz="2800" b="1" dirty="0">
                <a:solidFill>
                  <a:srgbClr val="059397"/>
                </a:solidFill>
                <a:latin typeface="Segoe UI Light" panose="020B0502040204020203" pitchFamily="34" charset="0"/>
                <a:cs typeface="B Lotus" panose="00000400000000000000" pitchFamily="2" charset="-78"/>
              </a:rPr>
              <a:t>کنترل پیشرفت قرارداد</a:t>
            </a:r>
          </a:p>
        </p:txBody>
      </p:sp>
      <mc:AlternateContent xmlns:mc="http://schemas.openxmlformats.org/markup-compatibility/2006" xmlns:a14="http://schemas.microsoft.com/office/drawing/2010/main">
        <mc:Choice Requires="a14">
          <p:sp>
            <p:nvSpPr>
              <p:cNvPr id="12" name="Rectangle 11"/>
              <p:cNvSpPr/>
              <p:nvPr/>
            </p:nvSpPr>
            <p:spPr>
              <a:xfrm>
                <a:off x="393699" y="1727655"/>
                <a:ext cx="8102601" cy="3082960"/>
              </a:xfrm>
              <a:prstGeom prst="rect">
                <a:avLst/>
              </a:prstGeom>
            </p:spPr>
            <p:txBody>
              <a:bodyPr wrap="square" lIns="0" tIns="0" rIns="0" bIns="0">
                <a:spAutoFit/>
              </a:bodyPr>
              <a:lstStyle/>
              <a:p>
                <a:pPr marL="0" lvl="1" algn="just" rtl="1">
                  <a:lnSpc>
                    <a:spcPct val="150000"/>
                  </a:lnSpc>
                  <a:spcBef>
                    <a:spcPts val="1200"/>
                  </a:spcBef>
                </a:pPr>
                <a:r>
                  <a:rPr lang="fa-IR" dirty="0" smtClean="0">
                    <a:solidFill>
                      <a:schemeClr val="bg1">
                        <a:lumMod val="50000"/>
                      </a:schemeClr>
                    </a:solidFill>
                    <a:cs typeface="B Lotus" panose="00000400000000000000" pitchFamily="2" charset="-78"/>
                  </a:rPr>
                  <a:t>در </a:t>
                </a:r>
                <a:r>
                  <a:rPr lang="fa-IR" dirty="0">
                    <a:solidFill>
                      <a:schemeClr val="bg1">
                        <a:lumMod val="50000"/>
                      </a:schemeClr>
                    </a:solidFill>
                    <a:cs typeface="B Lotus" panose="00000400000000000000" pitchFamily="2" charset="-78"/>
                  </a:rPr>
                  <a:t>پيمان­هاي </a:t>
                </a:r>
                <a:r>
                  <a:rPr lang="fa-IR" dirty="0" smtClean="0">
                    <a:solidFill>
                      <a:schemeClr val="bg1">
                        <a:lumMod val="50000"/>
                      </a:schemeClr>
                    </a:solidFill>
                    <a:cs typeface="B Lotus" panose="00000400000000000000" pitchFamily="2" charset="-78"/>
                  </a:rPr>
                  <a:t>پیمانکاری، چنانچه </a:t>
                </a:r>
                <a:r>
                  <a:rPr lang="fa-IR" dirty="0">
                    <a:solidFill>
                      <a:schemeClr val="bg1">
                        <a:lumMod val="50000"/>
                      </a:schemeClr>
                    </a:solidFill>
                    <a:cs typeface="B Lotus" panose="00000400000000000000" pitchFamily="2" charset="-78"/>
                  </a:rPr>
                  <a:t>میزان پیشرفت ریالی پیمان در پایان هر دوره یک­ ساله از شروع آن (نسبت کارکرد غیرتجمعی سالیانه به مبلغ قرارداد) کمتر </a:t>
                </a:r>
                <a:r>
                  <a:rPr lang="fa-IR" dirty="0" smtClean="0">
                    <a:solidFill>
                      <a:schemeClr val="bg1">
                        <a:lumMod val="50000"/>
                      </a:schemeClr>
                    </a:solidFill>
                    <a:cs typeface="B Lotus" panose="00000400000000000000" pitchFamily="2" charset="-78"/>
                  </a:rPr>
                  <a:t>از نسبت </a:t>
                </a:r>
                <a14:m>
                  <m:oMath xmlns:m="http://schemas.openxmlformats.org/officeDocument/2006/math">
                    <m:f>
                      <m:fPr>
                        <m:type m:val="skw"/>
                        <m:ctrlPr>
                          <a:rPr lang="en-US" sz="1400" i="1" smtClean="0">
                            <a:solidFill>
                              <a:schemeClr val="bg1">
                                <a:lumMod val="50000"/>
                              </a:schemeClr>
                            </a:solidFill>
                            <a:latin typeface="Cambria Math" panose="02040503050406030204" pitchFamily="18" charset="0"/>
                            <a:cs typeface="B Lotus" panose="00000400000000000000" pitchFamily="2" charset="-78"/>
                          </a:rPr>
                        </m:ctrlPr>
                      </m:fPr>
                      <m:num>
                        <m:r>
                          <a:rPr lang="en-US" sz="1400">
                            <a:solidFill>
                              <a:schemeClr val="bg1">
                                <a:lumMod val="50000"/>
                              </a:schemeClr>
                            </a:solidFill>
                            <a:latin typeface="Cambria Math" panose="02040503050406030204" pitchFamily="18" charset="0"/>
                            <a:cs typeface="B Lotus" panose="00000400000000000000" pitchFamily="2" charset="-78"/>
                          </a:rPr>
                          <m:t>30</m:t>
                        </m:r>
                        <m:r>
                          <a:rPr lang="en-US" sz="1400">
                            <a:solidFill>
                              <a:schemeClr val="bg1">
                                <a:lumMod val="50000"/>
                              </a:schemeClr>
                            </a:solidFill>
                            <a:latin typeface="Cambria Math" panose="02040503050406030204" pitchFamily="18" charset="0"/>
                            <a:cs typeface="B Lotus" panose="00000400000000000000" pitchFamily="2" charset="-78"/>
                          </a:rPr>
                          <m:t>%</m:t>
                        </m:r>
                      </m:num>
                      <m:den>
                        <m:r>
                          <a:rPr lang="fa-IR" sz="1400">
                            <a:solidFill>
                              <a:schemeClr val="bg1">
                                <a:lumMod val="50000"/>
                              </a:schemeClr>
                            </a:solidFill>
                            <a:latin typeface="Cambria Math" panose="02040503050406030204" pitchFamily="18" charset="0"/>
                            <a:cs typeface="B Lotus" panose="00000400000000000000" pitchFamily="2" charset="-78"/>
                          </a:rPr>
                          <m:t>سال</m:t>
                        </m:r>
                        <m:r>
                          <a:rPr lang="fa-IR" sz="1400">
                            <a:solidFill>
                              <a:schemeClr val="bg1">
                                <a:lumMod val="50000"/>
                              </a:schemeClr>
                            </a:solidFill>
                            <a:latin typeface="Cambria Math" panose="02040503050406030204" pitchFamily="18" charset="0"/>
                            <a:cs typeface="B Lotus" panose="00000400000000000000" pitchFamily="2" charset="-78"/>
                          </a:rPr>
                          <m:t> </m:t>
                        </m:r>
                        <m:r>
                          <a:rPr lang="fa-IR" sz="1400">
                            <a:solidFill>
                              <a:schemeClr val="bg1">
                                <a:lumMod val="50000"/>
                              </a:schemeClr>
                            </a:solidFill>
                            <a:latin typeface="Cambria Math" panose="02040503050406030204" pitchFamily="18" charset="0"/>
                            <a:cs typeface="B Lotus" panose="00000400000000000000" pitchFamily="2" charset="-78"/>
                          </a:rPr>
                          <m:t>حسب</m:t>
                        </m:r>
                        <m:r>
                          <a:rPr lang="fa-IR" sz="1400">
                            <a:solidFill>
                              <a:schemeClr val="bg1">
                                <a:lumMod val="50000"/>
                              </a:schemeClr>
                            </a:solidFill>
                            <a:latin typeface="Cambria Math" panose="02040503050406030204" pitchFamily="18" charset="0"/>
                            <a:cs typeface="B Lotus" panose="00000400000000000000" pitchFamily="2" charset="-78"/>
                          </a:rPr>
                          <m:t> </m:t>
                        </m:r>
                        <m:r>
                          <a:rPr lang="fa-IR" sz="1400">
                            <a:solidFill>
                              <a:schemeClr val="bg1">
                                <a:lumMod val="50000"/>
                              </a:schemeClr>
                            </a:solidFill>
                            <a:latin typeface="Cambria Math" panose="02040503050406030204" pitchFamily="18" charset="0"/>
                            <a:cs typeface="B Lotus" panose="00000400000000000000" pitchFamily="2" charset="-78"/>
                          </a:rPr>
                          <m:t>بر</m:t>
                        </m:r>
                        <m:r>
                          <a:rPr lang="fa-IR" sz="1400">
                            <a:solidFill>
                              <a:schemeClr val="bg1">
                                <a:lumMod val="50000"/>
                              </a:schemeClr>
                            </a:solidFill>
                            <a:latin typeface="Cambria Math" panose="02040503050406030204" pitchFamily="18" charset="0"/>
                            <a:cs typeface="B Lotus" panose="00000400000000000000" pitchFamily="2" charset="-78"/>
                          </a:rPr>
                          <m:t> </m:t>
                        </m:r>
                        <m:r>
                          <a:rPr lang="fa-IR" sz="1400">
                            <a:solidFill>
                              <a:schemeClr val="bg1">
                                <a:lumMod val="50000"/>
                              </a:schemeClr>
                            </a:solidFill>
                            <a:latin typeface="Cambria Math" panose="02040503050406030204" pitchFamily="18" charset="0"/>
                            <a:cs typeface="B Lotus" panose="00000400000000000000" pitchFamily="2" charset="-78"/>
                          </a:rPr>
                          <m:t>قرارداد</m:t>
                        </m:r>
                        <m:r>
                          <a:rPr lang="fa-IR" sz="1400">
                            <a:solidFill>
                              <a:schemeClr val="bg1">
                                <a:lumMod val="50000"/>
                              </a:schemeClr>
                            </a:solidFill>
                            <a:latin typeface="Cambria Math" panose="02040503050406030204" pitchFamily="18" charset="0"/>
                            <a:cs typeface="B Lotus" panose="00000400000000000000" pitchFamily="2" charset="-78"/>
                          </a:rPr>
                          <m:t> </m:t>
                        </m:r>
                        <m:r>
                          <a:rPr lang="fa-IR" sz="1400">
                            <a:solidFill>
                              <a:schemeClr val="bg1">
                                <a:lumMod val="50000"/>
                              </a:schemeClr>
                            </a:solidFill>
                            <a:latin typeface="Cambria Math" panose="02040503050406030204" pitchFamily="18" charset="0"/>
                            <a:cs typeface="B Lotus" panose="00000400000000000000" pitchFamily="2" charset="-78"/>
                          </a:rPr>
                          <m:t>اولیه</m:t>
                        </m:r>
                        <m:r>
                          <a:rPr lang="fa-IR" sz="1400">
                            <a:solidFill>
                              <a:schemeClr val="bg1">
                                <a:lumMod val="50000"/>
                              </a:schemeClr>
                            </a:solidFill>
                            <a:latin typeface="Cambria Math" panose="02040503050406030204" pitchFamily="18" charset="0"/>
                            <a:cs typeface="B Lotus" panose="00000400000000000000" pitchFamily="2" charset="-78"/>
                          </a:rPr>
                          <m:t> </m:t>
                        </m:r>
                        <m:r>
                          <a:rPr lang="fa-IR" sz="1400">
                            <a:solidFill>
                              <a:schemeClr val="bg1">
                                <a:lumMod val="50000"/>
                              </a:schemeClr>
                            </a:solidFill>
                            <a:latin typeface="Cambria Math" panose="02040503050406030204" pitchFamily="18" charset="0"/>
                            <a:cs typeface="B Lotus" panose="00000400000000000000" pitchFamily="2" charset="-78"/>
                          </a:rPr>
                          <m:t>مدت</m:t>
                        </m:r>
                      </m:den>
                    </m:f>
                  </m:oMath>
                </a14:m>
                <a:r>
                  <a:rPr lang="fa-IR" dirty="0">
                    <a:solidFill>
                      <a:schemeClr val="bg1">
                        <a:lumMod val="50000"/>
                      </a:schemeClr>
                    </a:solidFill>
                    <a:cs typeface="B Lotus" panose="00000400000000000000" pitchFamily="2" charset="-78"/>
                  </a:rPr>
                  <a:t> </a:t>
                </a:r>
                <a:r>
                  <a:rPr lang="fa-IR" dirty="0" smtClean="0">
                    <a:solidFill>
                      <a:schemeClr val="bg1">
                        <a:lumMod val="50000"/>
                      </a:schemeClr>
                    </a:solidFill>
                    <a:cs typeface="B Lotus" panose="00000400000000000000" pitchFamily="2" charset="-78"/>
                  </a:rPr>
                  <a:t>  (بعبارتی کمتر از 30درصد پیشرفت ریالی </a:t>
                </a:r>
                <a:r>
                  <a:rPr lang="fa-IR" dirty="0">
                    <a:solidFill>
                      <a:schemeClr val="bg1">
                        <a:lumMod val="50000"/>
                      </a:schemeClr>
                    </a:solidFill>
                    <a:cs typeface="B Lotus" panose="00000400000000000000" pitchFamily="2" charset="-78"/>
                  </a:rPr>
                  <a:t>میانگین سالیانه مورد </a:t>
                </a:r>
                <a:r>
                  <a:rPr lang="fa-IR" dirty="0" smtClean="0">
                    <a:solidFill>
                      <a:schemeClr val="bg1">
                        <a:lumMod val="50000"/>
                      </a:schemeClr>
                    </a:solidFill>
                    <a:cs typeface="B Lotus" panose="00000400000000000000" pitchFamily="2" charset="-78"/>
                  </a:rPr>
                  <a:t>انتظار) </a:t>
                </a:r>
                <a:r>
                  <a:rPr lang="fa-IR" dirty="0">
                    <a:solidFill>
                      <a:schemeClr val="bg1">
                        <a:lumMod val="50000"/>
                      </a:schemeClr>
                    </a:solidFill>
                    <a:cs typeface="B Lotus" panose="00000400000000000000" pitchFamily="2" charset="-78"/>
                  </a:rPr>
                  <a:t>باشد، </a:t>
                </a:r>
                <a:r>
                  <a:rPr lang="fa-IR" dirty="0" smtClean="0">
                    <a:solidFill>
                      <a:schemeClr val="bg1">
                        <a:lumMod val="50000"/>
                      </a:schemeClr>
                    </a:solidFill>
                    <a:cs typeface="B Lotus" panose="00000400000000000000" pitchFamily="2" charset="-78"/>
                  </a:rPr>
                  <a:t>ضرورت دارد مجری </a:t>
                </a:r>
                <a:r>
                  <a:rPr lang="fa-IR" dirty="0">
                    <a:solidFill>
                      <a:schemeClr val="bg1">
                        <a:lumMod val="50000"/>
                      </a:schemeClr>
                    </a:solidFill>
                    <a:cs typeface="B Lotus" panose="00000400000000000000" pitchFamily="2" charset="-78"/>
                  </a:rPr>
                  <a:t>طرح گزارش وضعیت پروژه و دلایل عدم تحقق پیشرفت برنامه­ای را به بالاترین مقام دستگاه اجرایی اعلام </a:t>
                </a:r>
                <a:r>
                  <a:rPr lang="fa-IR" dirty="0" smtClean="0">
                    <a:solidFill>
                      <a:schemeClr val="bg1">
                        <a:lumMod val="50000"/>
                      </a:schemeClr>
                    </a:solidFill>
                    <a:cs typeface="B Lotus" panose="00000400000000000000" pitchFamily="2" charset="-78"/>
                  </a:rPr>
                  <a:t>نموده و بالاترين مقام دستگاه اجرايي با </a:t>
                </a:r>
                <a:r>
                  <a:rPr lang="fa-IR" dirty="0">
                    <a:solidFill>
                      <a:schemeClr val="bg1">
                        <a:lumMod val="50000"/>
                      </a:schemeClr>
                    </a:solidFill>
                    <a:cs typeface="B Lotus" panose="00000400000000000000" pitchFamily="2" charset="-78"/>
                  </a:rPr>
                  <a:t>بررسی علل و آسیب­شناسی و رعایت صرفه و صلاح، در خصوص اتمام قرارداد (خاتمه يا فسخ، حسب مورد) يا ادامه آن تصميم­گيري </a:t>
                </a:r>
                <a:r>
                  <a:rPr lang="fa-IR" dirty="0" smtClean="0">
                    <a:solidFill>
                      <a:schemeClr val="bg1">
                        <a:lumMod val="50000"/>
                      </a:schemeClr>
                    </a:solidFill>
                    <a:cs typeface="B Lotus" panose="00000400000000000000" pitchFamily="2" charset="-78"/>
                  </a:rPr>
                  <a:t>نماید. در </a:t>
                </a:r>
                <a:r>
                  <a:rPr lang="fa-IR" dirty="0">
                    <a:solidFill>
                      <a:schemeClr val="bg1">
                        <a:lumMod val="50000"/>
                      </a:schemeClr>
                    </a:solidFill>
                    <a:cs typeface="B Lotus" panose="00000400000000000000" pitchFamily="2" charset="-78"/>
                  </a:rPr>
                  <a:t>صورت تکرار این </a:t>
                </a:r>
                <a:r>
                  <a:rPr lang="fa-IR" dirty="0" smtClean="0">
                    <a:solidFill>
                      <a:schemeClr val="bg1">
                        <a:lumMod val="50000"/>
                      </a:schemeClr>
                    </a:solidFill>
                    <a:cs typeface="B Lotus" panose="00000400000000000000" pitchFamily="2" charset="-78"/>
                  </a:rPr>
                  <a:t>موضوع، </a:t>
                </a:r>
                <a:r>
                  <a:rPr lang="fa-IR" dirty="0">
                    <a:solidFill>
                      <a:schemeClr val="bg1">
                        <a:lumMod val="50000"/>
                      </a:schemeClr>
                    </a:solidFill>
                    <a:cs typeface="B Lotus" panose="00000400000000000000" pitchFamily="2" charset="-78"/>
                  </a:rPr>
                  <a:t>کارفرما برای اتمام قرارداد اقدام می­نماید.</a:t>
                </a:r>
                <a:endParaRPr lang="en-US" dirty="0">
                  <a:solidFill>
                    <a:schemeClr val="bg1">
                      <a:lumMod val="50000"/>
                    </a:schemeClr>
                  </a:solidFill>
                  <a:cs typeface="B Lotus" panose="00000400000000000000" pitchFamily="2" charset="-78"/>
                </a:endParaRPr>
              </a:p>
              <a:p>
                <a:pPr marL="0" lvl="1" algn="just" rtl="1">
                  <a:lnSpc>
                    <a:spcPct val="150000"/>
                  </a:lnSpc>
                  <a:spcBef>
                    <a:spcPts val="1200"/>
                  </a:spcBef>
                </a:pPr>
                <a:endParaRPr lang="en-US" dirty="0">
                  <a:solidFill>
                    <a:schemeClr val="bg1">
                      <a:lumMod val="50000"/>
                    </a:schemeClr>
                  </a:solidFill>
                  <a:cs typeface="B Lotus" panose="00000400000000000000" pitchFamily="2" charset="-78"/>
                </a:endParaRPr>
              </a:p>
            </p:txBody>
          </p:sp>
        </mc:Choice>
        <mc:Fallback xmlns="">
          <p:sp>
            <p:nvSpPr>
              <p:cNvPr id="12" name="Rectangle 11"/>
              <p:cNvSpPr>
                <a:spLocks noRot="1" noChangeAspect="1" noMove="1" noResize="1" noEditPoints="1" noAdjustHandles="1" noChangeArrowheads="1" noChangeShapeType="1" noTextEdit="1"/>
              </p:cNvSpPr>
              <p:nvPr/>
            </p:nvSpPr>
            <p:spPr>
              <a:xfrm>
                <a:off x="393699" y="1727655"/>
                <a:ext cx="8102601" cy="3082960"/>
              </a:xfrm>
              <a:prstGeom prst="rect">
                <a:avLst/>
              </a:prstGeom>
              <a:blipFill>
                <a:blip r:embed="rId3"/>
                <a:stretch>
                  <a:fillRect l="-2483" r="-1731"/>
                </a:stretch>
              </a:blipFill>
            </p:spPr>
            <p:txBody>
              <a:bodyPr/>
              <a:lstStyle/>
              <a:p>
                <a:r>
                  <a:rPr lang="en-US">
                    <a:noFill/>
                  </a:rPr>
                  <a:t> </a:t>
                </a:r>
              </a:p>
            </p:txBody>
          </p:sp>
        </mc:Fallback>
      </mc:AlternateContent>
    </p:spTree>
    <p:extLst>
      <p:ext uri="{BB962C8B-B14F-4D97-AF65-F5344CB8AC3E}">
        <p14:creationId xmlns:p14="http://schemas.microsoft.com/office/powerpoint/2010/main" val="599030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repeatCount="3000" fill="hold" grpId="0" nodeType="afterEffect">
                                  <p:stCondLst>
                                    <p:cond delay="0"/>
                                  </p:stCondLst>
                                  <p:childTnLst>
                                    <p:set>
                                      <p:cBhvr>
                                        <p:cTn id="10" dur="1" fill="hold">
                                          <p:stCondLst>
                                            <p:cond delay="0"/>
                                          </p:stCondLst>
                                        </p:cTn>
                                        <p:tgtEl>
                                          <p:spTgt spid="74"/>
                                        </p:tgtEl>
                                        <p:attrNameLst>
                                          <p:attrName>style.visibility</p:attrName>
                                        </p:attrNameLst>
                                      </p:cBhvr>
                                      <p:to>
                                        <p:strVal val="visible"/>
                                      </p:to>
                                    </p:set>
                                    <p:animEffect transition="in" filter="fade">
                                      <p:cBhvr>
                                        <p:cTn id="11" dur="200"/>
                                        <p:tgtEl>
                                          <p:spTgt spid="74"/>
                                        </p:tgtEl>
                                      </p:cBhvr>
                                    </p:animEffect>
                                  </p:childTnLst>
                                </p:cTn>
                              </p:par>
                            </p:childTnLst>
                          </p:cTn>
                        </p:par>
                        <p:par>
                          <p:cTn id="12" fill="hold">
                            <p:stCondLst>
                              <p:cond delay="1100"/>
                            </p:stCondLst>
                            <p:childTnLst>
                              <p:par>
                                <p:cTn id="13" presetID="2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8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24"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4"/>
          <p:cNvSpPr>
            <a:spLocks noChangeArrowheads="1"/>
          </p:cNvSpPr>
          <p:nvPr/>
        </p:nvSpPr>
        <p:spPr bwMode="auto">
          <a:xfrm>
            <a:off x="0" y="6862582"/>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74" name="Isosceles Triangle 73"/>
          <p:cNvSpPr/>
          <p:nvPr/>
        </p:nvSpPr>
        <p:spPr>
          <a:xfrm rot="5400000" flipV="1">
            <a:off x="8591737" y="1889673"/>
            <a:ext cx="158212" cy="166026"/>
          </a:xfrm>
          <a:prstGeom prst="triangle">
            <a:avLst/>
          </a:prstGeom>
          <a:solidFill>
            <a:srgbClr val="059397"/>
          </a:solidFill>
          <a:ln w="12700" cap="sq">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D643D818-C6A6-4B44-A0F9-EC38D7D5ABFD}"/>
              </a:ext>
            </a:extLst>
          </p:cNvPr>
          <p:cNvSpPr/>
          <p:nvPr/>
        </p:nvSpPr>
        <p:spPr>
          <a:xfrm>
            <a:off x="731520" y="146526"/>
            <a:ext cx="4983663" cy="430887"/>
          </a:xfrm>
          <a:prstGeom prst="rect">
            <a:avLst/>
          </a:prstGeom>
        </p:spPr>
        <p:txBody>
          <a:bodyPr wrap="square" lIns="0" tIns="0" rIns="0" bIns="0">
            <a:spAutoFit/>
          </a:bodyPr>
          <a:lstStyle/>
          <a:p>
            <a:pPr algn="r" rtl="1"/>
            <a:r>
              <a:rPr lang="fa-IR" sz="2800" b="1" dirty="0" smtClean="0">
                <a:solidFill>
                  <a:srgbClr val="059397"/>
                </a:solidFill>
                <a:latin typeface="Segoe UI Light" panose="020B0502040204020203" pitchFamily="34" charset="0"/>
                <a:cs typeface="B Lotus" panose="00000400000000000000" pitchFamily="2" charset="-78"/>
              </a:rPr>
              <a:t>اسناد بالادستی</a:t>
            </a:r>
            <a:endParaRPr lang="fa-IR" sz="2800" b="1" dirty="0">
              <a:solidFill>
                <a:srgbClr val="059397"/>
              </a:solidFill>
              <a:latin typeface="Segoe UI Light" panose="020B0502040204020203" pitchFamily="34" charset="0"/>
              <a:cs typeface="B Lotus" panose="00000400000000000000" pitchFamily="2" charset="-78"/>
            </a:endParaRPr>
          </a:p>
        </p:txBody>
      </p:sp>
      <p:sp>
        <p:nvSpPr>
          <p:cNvPr id="12" name="Rectangle 11"/>
          <p:cNvSpPr/>
          <p:nvPr/>
        </p:nvSpPr>
        <p:spPr>
          <a:xfrm>
            <a:off x="316523" y="1849575"/>
            <a:ext cx="8141677" cy="677108"/>
          </a:xfrm>
          <a:prstGeom prst="rect">
            <a:avLst/>
          </a:prstGeom>
        </p:spPr>
        <p:txBody>
          <a:bodyPr wrap="square" lIns="0" tIns="0" rIns="0" bIns="0">
            <a:spAutoFit/>
          </a:bodyPr>
          <a:lstStyle/>
          <a:p>
            <a:pPr marL="0" lvl="1" algn="r"/>
            <a:r>
              <a:rPr lang="fa-IR" sz="1600" b="1" dirty="0" smtClean="0">
                <a:solidFill>
                  <a:srgbClr val="059397"/>
                </a:solidFill>
                <a:latin typeface="Segoe UI Semibold" pitchFamily="34" charset="0"/>
                <a:cs typeface="B Titr" panose="00000700000000000000" pitchFamily="2" charset="-78"/>
              </a:rPr>
              <a:t>ماده 23 قانون برنامه و بودجه:</a:t>
            </a:r>
          </a:p>
          <a:p>
            <a:pPr marL="0" lvl="1" algn="just" rtl="1"/>
            <a:r>
              <a:rPr lang="fa-IR" sz="1400" dirty="0">
                <a:solidFill>
                  <a:schemeClr val="bg1">
                    <a:lumMod val="50000"/>
                  </a:schemeClr>
                </a:solidFill>
                <a:cs typeface="B Lotus" panose="00000400000000000000" pitchFamily="2" charset="-78"/>
              </a:rPr>
              <a:t>سازمان براي تعيين معيارها و استانداردها همچنين اصول كلي و شرايط عمومي قراردادهاي مربوط </a:t>
            </a:r>
            <a:r>
              <a:rPr lang="fa-IR" sz="1400" dirty="0" smtClean="0">
                <a:solidFill>
                  <a:schemeClr val="bg1">
                    <a:lumMod val="50000"/>
                  </a:schemeClr>
                </a:solidFill>
                <a:cs typeface="B Lotus" panose="00000400000000000000" pitchFamily="2" charset="-78"/>
              </a:rPr>
              <a:t>به طرحهاي </a:t>
            </a:r>
            <a:r>
              <a:rPr lang="fa-IR" sz="1400" dirty="0">
                <a:solidFill>
                  <a:schemeClr val="bg1">
                    <a:lumMod val="50000"/>
                  </a:schemeClr>
                </a:solidFill>
                <a:cs typeface="B Lotus" panose="00000400000000000000" pitchFamily="2" charset="-78"/>
              </a:rPr>
              <a:t>عمراني آئين ‌نامه ‌اي تهيه ‌و پس از تصويب هيئت وزيران براساس آن دستورالعمل لازم به دستگاههاي اجرائي ابلاغ مينمايد و دستگاههاي اجرائي موظف برعايت آن‌ ميباشند.</a:t>
            </a:r>
            <a:endParaRPr lang="fa-IR" sz="1300" b="1" dirty="0">
              <a:solidFill>
                <a:schemeClr val="bg1">
                  <a:lumMod val="50000"/>
                </a:schemeClr>
              </a:solidFill>
              <a:cs typeface="B Lotus" panose="00000400000000000000" pitchFamily="2" charset="-78"/>
            </a:endParaRPr>
          </a:p>
        </p:txBody>
      </p:sp>
      <p:sp>
        <p:nvSpPr>
          <p:cNvPr id="15" name="Isosceles Triangle 14"/>
          <p:cNvSpPr/>
          <p:nvPr/>
        </p:nvSpPr>
        <p:spPr>
          <a:xfrm rot="5400000" flipV="1">
            <a:off x="8591737" y="2857413"/>
            <a:ext cx="158212" cy="166026"/>
          </a:xfrm>
          <a:prstGeom prst="triangle">
            <a:avLst/>
          </a:prstGeom>
          <a:solidFill>
            <a:srgbClr val="059397"/>
          </a:solidFill>
          <a:ln w="12700" cap="sq">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a:off x="316523" y="2817315"/>
            <a:ext cx="8141677" cy="1107996"/>
          </a:xfrm>
          <a:prstGeom prst="rect">
            <a:avLst/>
          </a:prstGeom>
        </p:spPr>
        <p:txBody>
          <a:bodyPr wrap="square" lIns="0" tIns="0" rIns="0" bIns="0">
            <a:spAutoFit/>
          </a:bodyPr>
          <a:lstStyle/>
          <a:p>
            <a:pPr marL="0" lvl="1" algn="r"/>
            <a:r>
              <a:rPr lang="fa-IR" sz="1600" b="1" dirty="0" smtClean="0">
                <a:solidFill>
                  <a:srgbClr val="059397"/>
                </a:solidFill>
                <a:latin typeface="Segoe UI Semibold" pitchFamily="34" charset="0"/>
                <a:cs typeface="B Titr" panose="00000700000000000000" pitchFamily="2" charset="-78"/>
              </a:rPr>
              <a:t>ماده (34) قانون احکام دایمی برنامه های توسعه کشور:</a:t>
            </a:r>
          </a:p>
          <a:p>
            <a:pPr marL="0" lvl="1" algn="just" rtl="1"/>
            <a:r>
              <a:rPr lang="fa-IR" sz="1400" dirty="0" smtClean="0">
                <a:solidFill>
                  <a:schemeClr val="bg1">
                    <a:lumMod val="50000"/>
                  </a:schemeClr>
                </a:solidFill>
                <a:cs typeface="B Lotus" panose="00000400000000000000" pitchFamily="2" charset="-78"/>
              </a:rPr>
              <a:t>دولت موظف است به منظور افزایش کارآمدی و اثربخشی طرح های تملک دارایی های سرمایه ای با رعایت قانون نحوه اجرای سیاست هیا کلی اصل چهل و چهارم قانون اساسی، اقدامات زیر را به </a:t>
            </a:r>
            <a:r>
              <a:rPr lang="fa-IR" sz="1400" dirty="0">
                <a:solidFill>
                  <a:schemeClr val="bg1">
                    <a:lumMod val="50000"/>
                  </a:schemeClr>
                </a:solidFill>
                <a:cs typeface="B Lotus" panose="00000400000000000000" pitchFamily="2" charset="-78"/>
              </a:rPr>
              <a:t>اجرا در آورد:</a:t>
            </a:r>
          </a:p>
          <a:p>
            <a:pPr marL="0" lvl="1" algn="just" rtl="1"/>
            <a:r>
              <a:rPr lang="fa-IR" sz="1400" dirty="0">
                <a:solidFill>
                  <a:schemeClr val="bg1">
                    <a:lumMod val="50000"/>
                  </a:schemeClr>
                </a:solidFill>
                <a:cs typeface="B Lotus" panose="00000400000000000000" pitchFamily="2" charset="-78"/>
              </a:rPr>
              <a:t>الف- سازمان برنامه و بودجه كشور موظف است با لحاظ موارد زير ظرف مدت يك سال از تاريخ ابلاغ اين قانون، «سند نظام فني و اجرائي کشور» را تهيه و اجراء كند. </a:t>
            </a:r>
          </a:p>
        </p:txBody>
      </p:sp>
      <p:sp>
        <p:nvSpPr>
          <p:cNvPr id="19" name="Isosceles Triangle 18"/>
          <p:cNvSpPr/>
          <p:nvPr/>
        </p:nvSpPr>
        <p:spPr>
          <a:xfrm rot="5400000" flipV="1">
            <a:off x="8591737" y="4142861"/>
            <a:ext cx="158212" cy="166026"/>
          </a:xfrm>
          <a:prstGeom prst="triangle">
            <a:avLst/>
          </a:prstGeom>
          <a:solidFill>
            <a:srgbClr val="059397"/>
          </a:solidFill>
          <a:ln w="12700" cap="sq">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p:cNvSpPr/>
          <p:nvPr/>
        </p:nvSpPr>
        <p:spPr>
          <a:xfrm>
            <a:off x="316523" y="4102763"/>
            <a:ext cx="8141677" cy="677108"/>
          </a:xfrm>
          <a:prstGeom prst="rect">
            <a:avLst/>
          </a:prstGeom>
        </p:spPr>
        <p:txBody>
          <a:bodyPr wrap="square" lIns="0" tIns="0" rIns="0" bIns="0">
            <a:spAutoFit/>
          </a:bodyPr>
          <a:lstStyle/>
          <a:p>
            <a:pPr marL="0" lvl="1" algn="r"/>
            <a:r>
              <a:rPr lang="fa-IR" sz="1600" b="1" dirty="0">
                <a:solidFill>
                  <a:srgbClr val="059397"/>
                </a:solidFill>
                <a:latin typeface="Segoe UI Semibold" pitchFamily="34" charset="0"/>
                <a:cs typeface="B Titr" panose="00000700000000000000" pitchFamily="2" charset="-78"/>
              </a:rPr>
              <a:t>نظام </a:t>
            </a:r>
            <a:r>
              <a:rPr lang="fa-IR" sz="1600" b="1" dirty="0" smtClean="0">
                <a:solidFill>
                  <a:srgbClr val="059397"/>
                </a:solidFill>
                <a:latin typeface="Segoe UI Semibold" pitchFamily="34" charset="0"/>
                <a:cs typeface="B Titr" panose="00000700000000000000" pitchFamily="2" charset="-78"/>
              </a:rPr>
              <a:t>فنی </a:t>
            </a:r>
            <a:r>
              <a:rPr lang="fa-IR" sz="1600" b="1" dirty="0">
                <a:solidFill>
                  <a:srgbClr val="059397"/>
                </a:solidFill>
                <a:latin typeface="Segoe UI Semibold" pitchFamily="34" charset="0"/>
                <a:cs typeface="B Titr" panose="00000700000000000000" pitchFamily="2" charset="-78"/>
              </a:rPr>
              <a:t>و اجرایی یکپارچه کشور </a:t>
            </a:r>
            <a:r>
              <a:rPr lang="fa-IR" sz="1100" b="1" dirty="0">
                <a:solidFill>
                  <a:srgbClr val="059397"/>
                </a:solidFill>
                <a:latin typeface="Segoe UI Semibold" pitchFamily="34" charset="0"/>
                <a:cs typeface="B Titr" panose="00000700000000000000" pitchFamily="2" charset="-78"/>
              </a:rPr>
              <a:t>(مصوبه شماره 25254/ت 57697 هـ </a:t>
            </a:r>
            <a:r>
              <a:rPr lang="fa-IR" sz="1100" b="1" dirty="0" smtClean="0">
                <a:solidFill>
                  <a:srgbClr val="059397"/>
                </a:solidFill>
                <a:latin typeface="Segoe UI Semibold" pitchFamily="34" charset="0"/>
                <a:cs typeface="B Titr" panose="00000700000000000000" pitchFamily="2" charset="-78"/>
              </a:rPr>
              <a:t>تاریخ 1400/03/08 هیات </a:t>
            </a:r>
            <a:r>
              <a:rPr lang="fa-IR" sz="1100" b="1" dirty="0">
                <a:solidFill>
                  <a:srgbClr val="059397"/>
                </a:solidFill>
                <a:latin typeface="Segoe UI Semibold" pitchFamily="34" charset="0"/>
                <a:cs typeface="B Titr" panose="00000700000000000000" pitchFamily="2" charset="-78"/>
              </a:rPr>
              <a:t>وزیران</a:t>
            </a:r>
            <a:r>
              <a:rPr lang="fa-IR" sz="1100" b="1" dirty="0" smtClean="0">
                <a:solidFill>
                  <a:srgbClr val="059397"/>
                </a:solidFill>
                <a:latin typeface="Segoe UI Semibold" pitchFamily="34" charset="0"/>
                <a:cs typeface="B Titr" panose="00000700000000000000" pitchFamily="2" charset="-78"/>
              </a:rPr>
              <a:t>)</a:t>
            </a:r>
            <a:r>
              <a:rPr lang="fa-IR" sz="1600" b="1" dirty="0" smtClean="0">
                <a:solidFill>
                  <a:srgbClr val="059397"/>
                </a:solidFill>
                <a:latin typeface="Segoe UI Semibold" pitchFamily="34" charset="0"/>
                <a:cs typeface="B Titr" panose="00000700000000000000" pitchFamily="2" charset="-78"/>
              </a:rPr>
              <a:t>:</a:t>
            </a:r>
          </a:p>
          <a:p>
            <a:pPr marL="0" lvl="1" algn="just" rtl="1"/>
            <a:r>
              <a:rPr lang="fa-IR" sz="1400" dirty="0" smtClean="0">
                <a:solidFill>
                  <a:schemeClr val="bg1">
                    <a:lumMod val="50000"/>
                  </a:schemeClr>
                </a:solidFill>
                <a:cs typeface="B Lotus" panose="00000400000000000000" pitchFamily="2" charset="-78"/>
              </a:rPr>
              <a:t>سازمان براي تعيين معيارها و استانداردها همچنين اصول كلي و شرايط عمومي قراردادهاي مربوط به طرحهاي عمراني آئين ‌نامه ‌اي تهيه ‌و پس از تصويب هيئت وزيران براساس آن دستورالعمل لازم به دستگاههاي اجرائي ابلاغ مينمايد و دستگاههاي اجرائي موظف برعايت آن‌ ميباشند.</a:t>
            </a:r>
            <a:endParaRPr lang="fa-IR" sz="1300" b="1" dirty="0">
              <a:solidFill>
                <a:schemeClr val="bg1">
                  <a:lumMod val="50000"/>
                </a:schemeClr>
              </a:solidFill>
              <a:cs typeface="B Lotus" panose="00000400000000000000" pitchFamily="2" charset="-78"/>
            </a:endParaRPr>
          </a:p>
        </p:txBody>
      </p:sp>
      <p:sp>
        <p:nvSpPr>
          <p:cNvPr id="25" name="Isosceles Triangle 24"/>
          <p:cNvSpPr/>
          <p:nvPr/>
        </p:nvSpPr>
        <p:spPr>
          <a:xfrm rot="5400000" flipV="1">
            <a:off x="8591737" y="5148901"/>
            <a:ext cx="158212" cy="166026"/>
          </a:xfrm>
          <a:prstGeom prst="triangle">
            <a:avLst/>
          </a:prstGeom>
          <a:solidFill>
            <a:srgbClr val="059397"/>
          </a:solidFill>
          <a:ln w="12700" cap="sq">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p:cNvSpPr/>
          <p:nvPr/>
        </p:nvSpPr>
        <p:spPr>
          <a:xfrm>
            <a:off x="316523" y="5108803"/>
            <a:ext cx="8141677" cy="1107996"/>
          </a:xfrm>
          <a:prstGeom prst="rect">
            <a:avLst/>
          </a:prstGeom>
        </p:spPr>
        <p:txBody>
          <a:bodyPr wrap="square" lIns="0" tIns="0" rIns="0" bIns="0">
            <a:spAutoFit/>
          </a:bodyPr>
          <a:lstStyle/>
          <a:p>
            <a:pPr marL="0" lvl="1" algn="r"/>
            <a:r>
              <a:rPr lang="fa-IR" sz="1600" b="1" dirty="0">
                <a:solidFill>
                  <a:srgbClr val="059397"/>
                </a:solidFill>
                <a:latin typeface="Segoe UI Semibold" pitchFamily="34" charset="0"/>
                <a:cs typeface="B Titr" panose="00000700000000000000" pitchFamily="2" charset="-78"/>
              </a:rPr>
              <a:t>ماده (11) آيين نامه تضمين معاملات دولتي </a:t>
            </a:r>
            <a:r>
              <a:rPr lang="fa-IR" sz="1100" b="1" dirty="0">
                <a:solidFill>
                  <a:srgbClr val="059397"/>
                </a:solidFill>
                <a:latin typeface="Segoe UI Semibold" pitchFamily="34" charset="0"/>
                <a:cs typeface="B Titr" panose="00000700000000000000" pitchFamily="2" charset="-78"/>
              </a:rPr>
              <a:t>(مصوبه شماره </a:t>
            </a:r>
            <a:r>
              <a:rPr lang="fa-IR" sz="1100" b="1" dirty="0" smtClean="0">
                <a:solidFill>
                  <a:srgbClr val="059397"/>
                </a:solidFill>
                <a:latin typeface="Segoe UI Semibold" pitchFamily="34" charset="0"/>
                <a:cs typeface="B Titr" panose="00000700000000000000" pitchFamily="2" charset="-78"/>
              </a:rPr>
              <a:t>123402/ت </a:t>
            </a:r>
            <a:r>
              <a:rPr lang="fa-IR" sz="1100" b="1" dirty="0">
                <a:solidFill>
                  <a:srgbClr val="059397"/>
                </a:solidFill>
                <a:latin typeface="Segoe UI Semibold" pitchFamily="34" charset="0"/>
                <a:cs typeface="B Titr" panose="00000700000000000000" pitchFamily="2" charset="-78"/>
              </a:rPr>
              <a:t>50659 هـ </a:t>
            </a:r>
            <a:r>
              <a:rPr lang="fa-IR" sz="1100" b="1" dirty="0" smtClean="0">
                <a:solidFill>
                  <a:srgbClr val="059397"/>
                </a:solidFill>
                <a:latin typeface="Segoe UI Semibold" pitchFamily="34" charset="0"/>
                <a:cs typeface="B Titr" panose="00000700000000000000" pitchFamily="2" charset="-78"/>
              </a:rPr>
              <a:t>تاریخ 1394/09/22 هيات </a:t>
            </a:r>
            <a:r>
              <a:rPr lang="fa-IR" sz="1100" b="1" dirty="0">
                <a:solidFill>
                  <a:srgbClr val="059397"/>
                </a:solidFill>
                <a:latin typeface="Segoe UI Semibold" pitchFamily="34" charset="0"/>
                <a:cs typeface="B Titr" panose="00000700000000000000" pitchFamily="2" charset="-78"/>
              </a:rPr>
              <a:t>وزيران</a:t>
            </a:r>
            <a:r>
              <a:rPr lang="fa-IR" sz="1100" b="1" dirty="0" smtClean="0">
                <a:solidFill>
                  <a:srgbClr val="059397"/>
                </a:solidFill>
                <a:latin typeface="Segoe UI Semibold" pitchFamily="34" charset="0"/>
                <a:cs typeface="B Titr" panose="00000700000000000000" pitchFamily="2" charset="-78"/>
              </a:rPr>
              <a:t>)</a:t>
            </a:r>
            <a:r>
              <a:rPr lang="fa-IR" sz="1600" b="1" dirty="0" smtClean="0">
                <a:solidFill>
                  <a:srgbClr val="059397"/>
                </a:solidFill>
                <a:latin typeface="Segoe UI Semibold" pitchFamily="34" charset="0"/>
                <a:cs typeface="B Titr" panose="00000700000000000000" pitchFamily="2" charset="-78"/>
              </a:rPr>
              <a:t>: </a:t>
            </a:r>
          </a:p>
          <a:p>
            <a:pPr algn="just" rtl="1"/>
            <a:r>
              <a:rPr lang="fa-IR" sz="1400" dirty="0">
                <a:solidFill>
                  <a:schemeClr val="bg1">
                    <a:lumMod val="50000"/>
                  </a:schemeClr>
                </a:solidFill>
                <a:cs typeface="B Lotus" panose="00000400000000000000" pitchFamily="2" charset="-78"/>
              </a:rPr>
              <a:t>ضمانت تأخير تعهدات مالي </a:t>
            </a:r>
            <a:r>
              <a:rPr lang="fa-IR" sz="1400" dirty="0" smtClean="0">
                <a:solidFill>
                  <a:schemeClr val="bg1">
                    <a:lumMod val="50000"/>
                  </a:schemeClr>
                </a:solidFill>
                <a:cs typeface="B Lotus" panose="00000400000000000000" pitchFamily="2" charset="-78"/>
              </a:rPr>
              <a:t>مناقصه گزار </a:t>
            </a:r>
            <a:r>
              <a:rPr lang="fa-IR" sz="1400" dirty="0">
                <a:solidFill>
                  <a:schemeClr val="bg1">
                    <a:lumMod val="50000"/>
                  </a:schemeClr>
                </a:solidFill>
                <a:cs typeface="B Lotus" panose="00000400000000000000" pitchFamily="2" charset="-78"/>
              </a:rPr>
              <a:t>(كارفرما) كه طبق بند (ب) </a:t>
            </a:r>
            <a:r>
              <a:rPr lang="fa-IR" sz="1400" dirty="0" smtClean="0">
                <a:solidFill>
                  <a:schemeClr val="bg1">
                    <a:lumMod val="50000"/>
                  </a:schemeClr>
                </a:solidFill>
                <a:cs typeface="B Lotus" panose="00000400000000000000" pitchFamily="2" charset="-78"/>
              </a:rPr>
              <a:t>ماده (١٠) قانون برگزاري مناقصات  مصوب ١٣٨٣  بايد در اسناد مناقصه و به تبع آن در قرارداد </a:t>
            </a:r>
            <a:r>
              <a:rPr lang="fa-IR" sz="1400" dirty="0">
                <a:solidFill>
                  <a:schemeClr val="bg1">
                    <a:lumMod val="50000"/>
                  </a:schemeClr>
                </a:solidFill>
                <a:cs typeface="B Lotus" panose="00000400000000000000" pitchFamily="2" charset="-78"/>
              </a:rPr>
              <a:t>منعقده قيد و تعهد گردد، بر اساس شاخص تورم اعلامي بانك مركزي </a:t>
            </a:r>
            <a:r>
              <a:rPr lang="fa-IR" sz="1400" dirty="0" smtClean="0">
                <a:solidFill>
                  <a:schemeClr val="bg1">
                    <a:lumMod val="50000"/>
                  </a:schemeClr>
                </a:solidFill>
                <a:cs typeface="B Lotus" panose="00000400000000000000" pitchFamily="2" charset="-78"/>
              </a:rPr>
              <a:t>جمهوري اسلامي </a:t>
            </a:r>
            <a:r>
              <a:rPr lang="fa-IR" sz="1400" dirty="0">
                <a:solidFill>
                  <a:schemeClr val="bg1">
                    <a:lumMod val="50000"/>
                  </a:schemeClr>
                </a:solidFill>
                <a:cs typeface="B Lotus" panose="00000400000000000000" pitchFamily="2" charset="-78"/>
              </a:rPr>
              <a:t>ايران تعديل و پرداخت ميگردد. سازمان مديريت و </a:t>
            </a:r>
            <a:r>
              <a:rPr lang="fa-IR" sz="1400" dirty="0" smtClean="0">
                <a:solidFill>
                  <a:schemeClr val="bg1">
                    <a:lumMod val="50000"/>
                  </a:schemeClr>
                </a:solidFill>
                <a:cs typeface="B Lotus" panose="00000400000000000000" pitchFamily="2" charset="-78"/>
              </a:rPr>
              <a:t>برنامه ريزي </a:t>
            </a:r>
            <a:r>
              <a:rPr lang="fa-IR" sz="1400" dirty="0">
                <a:solidFill>
                  <a:schemeClr val="bg1">
                    <a:lumMod val="50000"/>
                  </a:schemeClr>
                </a:solidFill>
                <a:cs typeface="B Lotus" panose="00000400000000000000" pitchFamily="2" charset="-78"/>
              </a:rPr>
              <a:t>كشور، </a:t>
            </a:r>
            <a:r>
              <a:rPr lang="fa-IR" sz="1400" dirty="0" smtClean="0">
                <a:solidFill>
                  <a:schemeClr val="bg1">
                    <a:lumMod val="50000"/>
                  </a:schemeClr>
                </a:solidFill>
                <a:cs typeface="B Lotus" panose="00000400000000000000" pitchFamily="2" charset="-78"/>
              </a:rPr>
              <a:t>نحوه محاسبه </a:t>
            </a:r>
            <a:r>
              <a:rPr lang="fa-IR" sz="1400" dirty="0">
                <a:solidFill>
                  <a:schemeClr val="bg1">
                    <a:lumMod val="50000"/>
                  </a:schemeClr>
                </a:solidFill>
                <a:cs typeface="B Lotus" panose="00000400000000000000" pitchFamily="2" charset="-78"/>
              </a:rPr>
              <a:t>تمديد مدت پيمان (مجاز شمردن تأخير تحويل مورد معامله) با لحاظ </a:t>
            </a:r>
            <a:r>
              <a:rPr lang="fa-IR" sz="1400" dirty="0" smtClean="0">
                <a:solidFill>
                  <a:schemeClr val="bg1">
                    <a:lumMod val="50000"/>
                  </a:schemeClr>
                </a:solidFill>
                <a:cs typeface="B Lotus" panose="00000400000000000000" pitchFamily="2" charset="-78"/>
              </a:rPr>
              <a:t>پرداخت ضمان </a:t>
            </a:r>
            <a:r>
              <a:rPr lang="fa-IR" sz="1400" dirty="0">
                <a:solidFill>
                  <a:schemeClr val="bg1">
                    <a:lumMod val="50000"/>
                  </a:schemeClr>
                </a:solidFill>
                <a:cs typeface="B Lotus" panose="00000400000000000000" pitchFamily="2" charset="-78"/>
              </a:rPr>
              <a:t>تأخير تعهدات مالي كارفرما را تهيه و ابلاغ نمايد.</a:t>
            </a:r>
          </a:p>
        </p:txBody>
      </p:sp>
    </p:spTree>
    <p:extLst>
      <p:ext uri="{BB962C8B-B14F-4D97-AF65-F5344CB8AC3E}">
        <p14:creationId xmlns:p14="http://schemas.microsoft.com/office/powerpoint/2010/main" val="415086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repeatCount="3000" fill="hold" grpId="0" nodeType="afterEffect">
                                  <p:stCondLst>
                                    <p:cond delay="0"/>
                                  </p:stCondLst>
                                  <p:childTnLst>
                                    <p:set>
                                      <p:cBhvr>
                                        <p:cTn id="10" dur="1" fill="hold">
                                          <p:stCondLst>
                                            <p:cond delay="0"/>
                                          </p:stCondLst>
                                        </p:cTn>
                                        <p:tgtEl>
                                          <p:spTgt spid="74"/>
                                        </p:tgtEl>
                                        <p:attrNameLst>
                                          <p:attrName>style.visibility</p:attrName>
                                        </p:attrNameLst>
                                      </p:cBhvr>
                                      <p:to>
                                        <p:strVal val="visible"/>
                                      </p:to>
                                    </p:set>
                                    <p:animEffect transition="in" filter="fade">
                                      <p:cBhvr>
                                        <p:cTn id="11" dur="200"/>
                                        <p:tgtEl>
                                          <p:spTgt spid="74"/>
                                        </p:tgtEl>
                                      </p:cBhvr>
                                    </p:animEffect>
                                  </p:childTnLst>
                                </p:cTn>
                              </p:par>
                            </p:childTnLst>
                          </p:cTn>
                        </p:par>
                        <p:par>
                          <p:cTn id="12" fill="hold">
                            <p:stCondLst>
                              <p:cond delay="1100"/>
                            </p:stCondLst>
                            <p:childTnLst>
                              <p:par>
                                <p:cTn id="13" presetID="22" presetClass="entr" presetSubtype="2"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800"/>
                                        <p:tgtEl>
                                          <p:spTgt spid="12"/>
                                        </p:tgtEl>
                                      </p:cBhvr>
                                    </p:animEffect>
                                  </p:childTnLst>
                                </p:cTn>
                              </p:par>
                            </p:childTnLst>
                          </p:cTn>
                        </p:par>
                        <p:par>
                          <p:cTn id="16" fill="hold">
                            <p:stCondLst>
                              <p:cond delay="1900"/>
                            </p:stCondLst>
                            <p:childTnLst>
                              <p:par>
                                <p:cTn id="17" presetID="10" presetClass="entr" presetSubtype="0" repeatCount="300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200"/>
                                        <p:tgtEl>
                                          <p:spTgt spid="15"/>
                                        </p:tgtEl>
                                      </p:cBhvr>
                                    </p:animEffect>
                                  </p:childTnLst>
                                </p:cTn>
                              </p:par>
                            </p:childTnLst>
                          </p:cTn>
                        </p:par>
                        <p:par>
                          <p:cTn id="20" fill="hold">
                            <p:stCondLst>
                              <p:cond delay="2500"/>
                            </p:stCondLst>
                            <p:childTnLst>
                              <p:par>
                                <p:cTn id="21" presetID="22" presetClass="entr" presetSubtype="2"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right)">
                                      <p:cBhvr>
                                        <p:cTn id="23" dur="800"/>
                                        <p:tgtEl>
                                          <p:spTgt spid="16"/>
                                        </p:tgtEl>
                                      </p:cBhvr>
                                    </p:animEffect>
                                  </p:childTnLst>
                                </p:cTn>
                              </p:par>
                            </p:childTnLst>
                          </p:cTn>
                        </p:par>
                        <p:par>
                          <p:cTn id="24" fill="hold">
                            <p:stCondLst>
                              <p:cond delay="3300"/>
                            </p:stCondLst>
                            <p:childTnLst>
                              <p:par>
                                <p:cTn id="25" presetID="10" presetClass="entr" presetSubtype="0" repeatCount="300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200"/>
                                        <p:tgtEl>
                                          <p:spTgt spid="19"/>
                                        </p:tgtEl>
                                      </p:cBhvr>
                                    </p:animEffect>
                                  </p:childTnLst>
                                </p:cTn>
                              </p:par>
                            </p:childTnLst>
                          </p:cTn>
                        </p:par>
                        <p:par>
                          <p:cTn id="28" fill="hold">
                            <p:stCondLst>
                              <p:cond delay="3900"/>
                            </p:stCondLst>
                            <p:childTnLst>
                              <p:par>
                                <p:cTn id="29" presetID="22" presetClass="entr" presetSubtype="2"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right)">
                                      <p:cBhvr>
                                        <p:cTn id="31" dur="800"/>
                                        <p:tgtEl>
                                          <p:spTgt spid="20"/>
                                        </p:tgtEl>
                                      </p:cBhvr>
                                    </p:animEffect>
                                  </p:childTnLst>
                                </p:cTn>
                              </p:par>
                            </p:childTnLst>
                          </p:cTn>
                        </p:par>
                        <p:par>
                          <p:cTn id="32" fill="hold">
                            <p:stCondLst>
                              <p:cond delay="4700"/>
                            </p:stCondLst>
                            <p:childTnLst>
                              <p:par>
                                <p:cTn id="33" presetID="10" presetClass="entr" presetSubtype="0" repeatCount="3000"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200"/>
                                        <p:tgtEl>
                                          <p:spTgt spid="25"/>
                                        </p:tgtEl>
                                      </p:cBhvr>
                                    </p:animEffect>
                                  </p:childTnLst>
                                </p:cTn>
                              </p:par>
                            </p:childTnLst>
                          </p:cTn>
                        </p:par>
                        <p:par>
                          <p:cTn id="36" fill="hold">
                            <p:stCondLst>
                              <p:cond delay="5300"/>
                            </p:stCondLst>
                            <p:childTnLst>
                              <p:par>
                                <p:cTn id="37" presetID="22" presetClass="entr" presetSubtype="2"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right)">
                                      <p:cBhvr>
                                        <p:cTn id="39" dur="8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24" grpId="0"/>
      <p:bldP spid="12" grpId="0"/>
      <p:bldP spid="15" grpId="0" animBg="1"/>
      <p:bldP spid="16" grpId="0"/>
      <p:bldP spid="19" grpId="0" animBg="1"/>
      <p:bldP spid="20" grpId="0"/>
      <p:bldP spid="25" grpId="0" animBg="1"/>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4"/>
          <p:cNvSpPr>
            <a:spLocks noChangeArrowheads="1"/>
          </p:cNvSpPr>
          <p:nvPr/>
        </p:nvSpPr>
        <p:spPr bwMode="auto">
          <a:xfrm>
            <a:off x="0" y="6862582"/>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74" name="Isosceles Triangle 73"/>
          <p:cNvSpPr/>
          <p:nvPr/>
        </p:nvSpPr>
        <p:spPr>
          <a:xfrm rot="5400000" flipV="1">
            <a:off x="8591737" y="1889673"/>
            <a:ext cx="158212" cy="166026"/>
          </a:xfrm>
          <a:prstGeom prst="triangle">
            <a:avLst/>
          </a:prstGeom>
          <a:solidFill>
            <a:srgbClr val="059397"/>
          </a:solidFill>
          <a:ln w="12700" cap="sq">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D643D818-C6A6-4B44-A0F9-EC38D7D5ABFD}"/>
              </a:ext>
            </a:extLst>
          </p:cNvPr>
          <p:cNvSpPr/>
          <p:nvPr/>
        </p:nvSpPr>
        <p:spPr>
          <a:xfrm>
            <a:off x="731520" y="146526"/>
            <a:ext cx="4983663" cy="430887"/>
          </a:xfrm>
          <a:prstGeom prst="rect">
            <a:avLst/>
          </a:prstGeom>
        </p:spPr>
        <p:txBody>
          <a:bodyPr wrap="square" lIns="0" tIns="0" rIns="0" bIns="0">
            <a:spAutoFit/>
          </a:bodyPr>
          <a:lstStyle/>
          <a:p>
            <a:pPr algn="r" rtl="1"/>
            <a:r>
              <a:rPr lang="fa-IR" sz="2800" b="1" dirty="0" smtClean="0">
                <a:solidFill>
                  <a:srgbClr val="059397"/>
                </a:solidFill>
                <a:latin typeface="Segoe UI Light" panose="020B0502040204020203" pitchFamily="34" charset="0"/>
                <a:cs typeface="B Lotus" panose="00000400000000000000" pitchFamily="2" charset="-78"/>
              </a:rPr>
              <a:t>سقف </a:t>
            </a:r>
            <a:r>
              <a:rPr lang="fa-IR" sz="2800" b="1" dirty="0">
                <a:solidFill>
                  <a:srgbClr val="059397"/>
                </a:solidFill>
                <a:latin typeface="Segoe UI Light" panose="020B0502040204020203" pitchFamily="34" charset="0"/>
                <a:cs typeface="B Lotus" panose="00000400000000000000" pitchFamily="2" charset="-78"/>
              </a:rPr>
              <a:t>پرداخت مبلغ ضمان</a:t>
            </a:r>
          </a:p>
        </p:txBody>
      </p:sp>
      <p:sp>
        <p:nvSpPr>
          <p:cNvPr id="12" name="Rectangle 11"/>
          <p:cNvSpPr/>
          <p:nvPr/>
        </p:nvSpPr>
        <p:spPr>
          <a:xfrm>
            <a:off x="393699" y="1715463"/>
            <a:ext cx="8102601" cy="1661993"/>
          </a:xfrm>
          <a:prstGeom prst="rect">
            <a:avLst/>
          </a:prstGeom>
        </p:spPr>
        <p:txBody>
          <a:bodyPr wrap="square" lIns="0" tIns="0" rIns="0" bIns="0">
            <a:spAutoFit/>
          </a:bodyPr>
          <a:lstStyle/>
          <a:p>
            <a:pPr marL="0" lvl="1" algn="just" rtl="1">
              <a:lnSpc>
                <a:spcPct val="150000"/>
              </a:lnSpc>
              <a:spcBef>
                <a:spcPts val="1200"/>
              </a:spcBef>
            </a:pPr>
            <a:r>
              <a:rPr lang="fa-IR" dirty="0" smtClean="0">
                <a:solidFill>
                  <a:schemeClr val="bg1">
                    <a:lumMod val="50000"/>
                  </a:schemeClr>
                </a:solidFill>
                <a:cs typeface="B Lotus" panose="00000400000000000000" pitchFamily="2" charset="-78"/>
              </a:rPr>
              <a:t>در </a:t>
            </a:r>
            <a:r>
              <a:rPr lang="fa-IR" dirty="0">
                <a:solidFill>
                  <a:schemeClr val="bg1">
                    <a:lumMod val="50000"/>
                  </a:schemeClr>
                </a:solidFill>
                <a:cs typeface="B Lotus" panose="00000400000000000000" pitchFamily="2" charset="-78"/>
              </a:rPr>
              <a:t>پيمان­هاي پیمانکاری، </a:t>
            </a:r>
            <a:r>
              <a:rPr lang="fa-IR" dirty="0" smtClean="0">
                <a:solidFill>
                  <a:schemeClr val="bg1">
                    <a:lumMod val="50000"/>
                  </a:schemeClr>
                </a:solidFill>
                <a:cs typeface="B Lotus" panose="00000400000000000000" pitchFamily="2" charset="-78"/>
              </a:rPr>
              <a:t>سقف </a:t>
            </a:r>
            <a:r>
              <a:rPr lang="fa-IR" dirty="0">
                <a:solidFill>
                  <a:schemeClr val="bg1">
                    <a:lumMod val="50000"/>
                  </a:schemeClr>
                </a:solidFill>
                <a:cs typeface="B Lotus" panose="00000400000000000000" pitchFamily="2" charset="-78"/>
              </a:rPr>
              <a:t>پرداخت مبلغ ضمان تاخیر ایفای تهدات مالی کارفرما (بدون احتساب ماليات ارزش افزوده) بر اساس درصدی از جمع مبالغ </a:t>
            </a:r>
            <a:r>
              <a:rPr lang="fa-IR" dirty="0" smtClean="0">
                <a:solidFill>
                  <a:schemeClr val="bg1">
                    <a:lumMod val="50000"/>
                  </a:schemeClr>
                </a:solidFill>
                <a:cs typeface="B Lotus" panose="00000400000000000000" pitchFamily="2" charset="-78"/>
              </a:rPr>
              <a:t>ناخالص تایید </a:t>
            </a:r>
            <a:r>
              <a:rPr lang="fa-IR" dirty="0">
                <a:solidFill>
                  <a:schemeClr val="bg1">
                    <a:lumMod val="50000"/>
                  </a:schemeClr>
                </a:solidFill>
                <a:cs typeface="B Lotus" panose="00000400000000000000" pitchFamily="2" charset="-78"/>
              </a:rPr>
              <a:t>شده کارکرد، تعدیل و تفاوت بهای مصالح، مطابق جدول </a:t>
            </a:r>
            <a:r>
              <a:rPr lang="fa-IR" dirty="0" smtClean="0">
                <a:solidFill>
                  <a:schemeClr val="bg1">
                    <a:lumMod val="50000"/>
                  </a:schemeClr>
                </a:solidFill>
                <a:cs typeface="B Lotus" panose="00000400000000000000" pitchFamily="2" charset="-78"/>
              </a:rPr>
              <a:t>زیر است</a:t>
            </a:r>
            <a:r>
              <a:rPr lang="fa-IR" dirty="0">
                <a:solidFill>
                  <a:schemeClr val="bg1">
                    <a:lumMod val="50000"/>
                  </a:schemeClr>
                </a:solidFill>
                <a:cs typeface="B Lotus" panose="00000400000000000000" pitchFamily="2" charset="-78"/>
              </a:rPr>
              <a:t>. در صورت افزایش </a:t>
            </a:r>
            <a:r>
              <a:rPr lang="fa-IR" dirty="0" smtClean="0">
                <a:solidFill>
                  <a:schemeClr val="bg1">
                    <a:lumMod val="50000"/>
                  </a:schemeClr>
                </a:solidFill>
                <a:cs typeface="B Lotus" panose="00000400000000000000" pitchFamily="2" charset="-78"/>
              </a:rPr>
              <a:t>مبلغ ضمان به </a:t>
            </a:r>
            <a:r>
              <a:rPr lang="fa-IR" dirty="0">
                <a:solidFill>
                  <a:schemeClr val="bg1">
                    <a:lumMod val="50000"/>
                  </a:schemeClr>
                </a:solidFill>
                <a:cs typeface="B Lotus" panose="00000400000000000000" pitchFamily="2" charset="-78"/>
              </a:rPr>
              <a:t>بیش از </a:t>
            </a:r>
            <a:r>
              <a:rPr lang="fa-IR" dirty="0" smtClean="0">
                <a:solidFill>
                  <a:schemeClr val="bg1">
                    <a:lumMod val="50000"/>
                  </a:schemeClr>
                </a:solidFill>
                <a:cs typeface="B Lotus" panose="00000400000000000000" pitchFamily="2" charset="-78"/>
              </a:rPr>
              <a:t>سقف تعیین شده، </a:t>
            </a:r>
            <a:r>
              <a:rPr lang="fa-IR" dirty="0">
                <a:solidFill>
                  <a:schemeClr val="bg1">
                    <a:lumMod val="50000"/>
                  </a:schemeClr>
                </a:solidFill>
                <a:cs typeface="B Lotus" panose="00000400000000000000" pitchFamily="2" charset="-78"/>
              </a:rPr>
              <a:t>طرف قرارداد می­تواند در خصوص خاتمه قرارداد يا ادامه آن بدون پرداخت مبلغ ضمان بیشتر </a:t>
            </a:r>
            <a:r>
              <a:rPr lang="fa-IR" dirty="0" smtClean="0">
                <a:solidFill>
                  <a:schemeClr val="bg1">
                    <a:lumMod val="50000"/>
                  </a:schemeClr>
                </a:solidFill>
                <a:cs typeface="B Lotus" panose="00000400000000000000" pitchFamily="2" charset="-78"/>
              </a:rPr>
              <a:t>تصميم­گيري نموده و تصمیم خود را به کارفرما اعلام نماید. </a:t>
            </a:r>
            <a:endParaRPr lang="en-US" dirty="0">
              <a:solidFill>
                <a:schemeClr val="bg1">
                  <a:lumMod val="50000"/>
                </a:schemeClr>
              </a:solidFill>
              <a:cs typeface="B Lotus" panose="00000400000000000000" pitchFamily="2" charset="-78"/>
            </a:endParaRPr>
          </a:p>
        </p:txBody>
      </p:sp>
      <p:graphicFrame>
        <p:nvGraphicFramePr>
          <p:cNvPr id="4" name="Table 3"/>
          <p:cNvGraphicFramePr>
            <a:graphicFrameLocks noGrp="1"/>
          </p:cNvGraphicFramePr>
          <p:nvPr>
            <p:extLst>
              <p:ext uri="{D42A27DB-BD31-4B8C-83A1-F6EECF244321}">
                <p14:modId xmlns:p14="http://schemas.microsoft.com/office/powerpoint/2010/main" val="338535781"/>
              </p:ext>
            </p:extLst>
          </p:nvPr>
        </p:nvGraphicFramePr>
        <p:xfrm>
          <a:off x="962977" y="4102954"/>
          <a:ext cx="7218045" cy="1065530"/>
        </p:xfrm>
        <a:graphic>
          <a:graphicData uri="http://schemas.openxmlformats.org/drawingml/2006/table">
            <a:tbl>
              <a:tblPr rtl="1" firstRow="1" firstCol="1" bandRow="1"/>
              <a:tblGrid>
                <a:gridCol w="2017395">
                  <a:extLst>
                    <a:ext uri="{9D8B030D-6E8A-4147-A177-3AD203B41FA5}">
                      <a16:colId xmlns:a16="http://schemas.microsoft.com/office/drawing/2014/main" val="3827051818"/>
                    </a:ext>
                  </a:extLst>
                </a:gridCol>
                <a:gridCol w="520065">
                  <a:extLst>
                    <a:ext uri="{9D8B030D-6E8A-4147-A177-3AD203B41FA5}">
                      <a16:colId xmlns:a16="http://schemas.microsoft.com/office/drawing/2014/main" val="2697401133"/>
                    </a:ext>
                  </a:extLst>
                </a:gridCol>
                <a:gridCol w="520065">
                  <a:extLst>
                    <a:ext uri="{9D8B030D-6E8A-4147-A177-3AD203B41FA5}">
                      <a16:colId xmlns:a16="http://schemas.microsoft.com/office/drawing/2014/main" val="2220977480"/>
                    </a:ext>
                  </a:extLst>
                </a:gridCol>
                <a:gridCol w="520065">
                  <a:extLst>
                    <a:ext uri="{9D8B030D-6E8A-4147-A177-3AD203B41FA5}">
                      <a16:colId xmlns:a16="http://schemas.microsoft.com/office/drawing/2014/main" val="2967603087"/>
                    </a:ext>
                  </a:extLst>
                </a:gridCol>
                <a:gridCol w="520065">
                  <a:extLst>
                    <a:ext uri="{9D8B030D-6E8A-4147-A177-3AD203B41FA5}">
                      <a16:colId xmlns:a16="http://schemas.microsoft.com/office/drawing/2014/main" val="4169983153"/>
                    </a:ext>
                  </a:extLst>
                </a:gridCol>
                <a:gridCol w="520065">
                  <a:extLst>
                    <a:ext uri="{9D8B030D-6E8A-4147-A177-3AD203B41FA5}">
                      <a16:colId xmlns:a16="http://schemas.microsoft.com/office/drawing/2014/main" val="1037148309"/>
                    </a:ext>
                  </a:extLst>
                </a:gridCol>
                <a:gridCol w="520065">
                  <a:extLst>
                    <a:ext uri="{9D8B030D-6E8A-4147-A177-3AD203B41FA5}">
                      <a16:colId xmlns:a16="http://schemas.microsoft.com/office/drawing/2014/main" val="797842756"/>
                    </a:ext>
                  </a:extLst>
                </a:gridCol>
                <a:gridCol w="520065">
                  <a:extLst>
                    <a:ext uri="{9D8B030D-6E8A-4147-A177-3AD203B41FA5}">
                      <a16:colId xmlns:a16="http://schemas.microsoft.com/office/drawing/2014/main" val="1612521847"/>
                    </a:ext>
                  </a:extLst>
                </a:gridCol>
                <a:gridCol w="520065">
                  <a:extLst>
                    <a:ext uri="{9D8B030D-6E8A-4147-A177-3AD203B41FA5}">
                      <a16:colId xmlns:a16="http://schemas.microsoft.com/office/drawing/2014/main" val="1013692731"/>
                    </a:ext>
                  </a:extLst>
                </a:gridCol>
                <a:gridCol w="520065">
                  <a:extLst>
                    <a:ext uri="{9D8B030D-6E8A-4147-A177-3AD203B41FA5}">
                      <a16:colId xmlns:a16="http://schemas.microsoft.com/office/drawing/2014/main" val="2971659356"/>
                    </a:ext>
                  </a:extLst>
                </a:gridCol>
                <a:gridCol w="520065">
                  <a:extLst>
                    <a:ext uri="{9D8B030D-6E8A-4147-A177-3AD203B41FA5}">
                      <a16:colId xmlns:a16="http://schemas.microsoft.com/office/drawing/2014/main" val="1622142174"/>
                    </a:ext>
                  </a:extLst>
                </a:gridCol>
              </a:tblGrid>
              <a:tr h="439420">
                <a:tc>
                  <a:txBody>
                    <a:bodyPr/>
                    <a:lstStyle/>
                    <a:p>
                      <a:pPr algn="ctr" rtl="1">
                        <a:spcAft>
                          <a:spcPts val="0"/>
                        </a:spcAft>
                      </a:pPr>
                      <a:r>
                        <a:rPr lang="ar-SA" sz="1000" b="1">
                          <a:effectLst/>
                          <a:latin typeface="Times New Roman" panose="02020603050405020304" pitchFamily="18" charset="0"/>
                          <a:ea typeface="Times New Roman" panose="02020603050405020304" pitchFamily="18" charset="0"/>
                          <a:cs typeface="B Mitra" panose="00000400000000000000" pitchFamily="2" charset="-78"/>
                        </a:rPr>
                        <a:t>نوع قرارداد</a:t>
                      </a:r>
                      <a:endParaRPr lang="en-US" sz="10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000" b="1">
                          <a:effectLst/>
                          <a:latin typeface="Times New Roman" panose="02020603050405020304" pitchFamily="18" charset="0"/>
                          <a:ea typeface="Times New Roman" panose="02020603050405020304" pitchFamily="18" charset="0"/>
                          <a:cs typeface="B Mitra" panose="00000400000000000000" pitchFamily="2" charset="-78"/>
                        </a:rPr>
                        <a:t>آ</a:t>
                      </a:r>
                      <a:endParaRPr lang="en-US" sz="10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000" b="1">
                          <a:effectLst/>
                          <a:latin typeface="Times New Roman" panose="02020603050405020304" pitchFamily="18" charset="0"/>
                          <a:ea typeface="Times New Roman" panose="02020603050405020304" pitchFamily="18" charset="0"/>
                          <a:cs typeface="B Mitra" panose="00000400000000000000" pitchFamily="2" charset="-78"/>
                        </a:rPr>
                        <a:t>ب</a:t>
                      </a:r>
                      <a:endParaRPr lang="en-US" sz="10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000" b="1">
                          <a:effectLst/>
                          <a:latin typeface="Times New Roman" panose="02020603050405020304" pitchFamily="18" charset="0"/>
                          <a:ea typeface="Times New Roman" panose="02020603050405020304" pitchFamily="18" charset="0"/>
                          <a:cs typeface="B Mitra" panose="00000400000000000000" pitchFamily="2" charset="-78"/>
                        </a:rPr>
                        <a:t>پ</a:t>
                      </a:r>
                      <a:endParaRPr lang="en-US" sz="10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000" b="1">
                          <a:effectLst/>
                          <a:latin typeface="Times New Roman" panose="02020603050405020304" pitchFamily="18" charset="0"/>
                          <a:ea typeface="Times New Roman" panose="02020603050405020304" pitchFamily="18" charset="0"/>
                          <a:cs typeface="B Mitra" panose="00000400000000000000" pitchFamily="2" charset="-78"/>
                        </a:rPr>
                        <a:t>ت</a:t>
                      </a:r>
                      <a:endParaRPr lang="en-US" sz="10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000" b="1">
                          <a:effectLst/>
                          <a:latin typeface="Times New Roman" panose="02020603050405020304" pitchFamily="18" charset="0"/>
                          <a:ea typeface="Times New Roman" panose="02020603050405020304" pitchFamily="18" charset="0"/>
                          <a:cs typeface="B Mitra" panose="00000400000000000000" pitchFamily="2" charset="-78"/>
                        </a:rPr>
                        <a:t>ث</a:t>
                      </a:r>
                      <a:endParaRPr lang="en-US" sz="10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000" b="1">
                          <a:effectLst/>
                          <a:latin typeface="Times New Roman" panose="02020603050405020304" pitchFamily="18" charset="0"/>
                          <a:ea typeface="Times New Roman" panose="02020603050405020304" pitchFamily="18" charset="0"/>
                          <a:cs typeface="B Mitra" panose="00000400000000000000" pitchFamily="2" charset="-78"/>
                        </a:rPr>
                        <a:t>ج</a:t>
                      </a:r>
                      <a:endParaRPr lang="en-US" sz="10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000" b="1">
                          <a:effectLst/>
                          <a:latin typeface="Times New Roman" panose="02020603050405020304" pitchFamily="18" charset="0"/>
                          <a:ea typeface="Times New Roman" panose="02020603050405020304" pitchFamily="18" charset="0"/>
                          <a:cs typeface="B Mitra" panose="00000400000000000000" pitchFamily="2" charset="-78"/>
                        </a:rPr>
                        <a:t>چ</a:t>
                      </a:r>
                      <a:endParaRPr lang="en-US" sz="10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000" b="1">
                          <a:effectLst/>
                          <a:latin typeface="Times New Roman" panose="02020603050405020304" pitchFamily="18" charset="0"/>
                          <a:ea typeface="Times New Roman" panose="02020603050405020304" pitchFamily="18" charset="0"/>
                          <a:cs typeface="B Mitra" panose="00000400000000000000" pitchFamily="2" charset="-78"/>
                        </a:rPr>
                        <a:t>ح</a:t>
                      </a:r>
                      <a:endParaRPr lang="en-US" sz="10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000" b="1">
                          <a:effectLst/>
                          <a:latin typeface="Times New Roman" panose="02020603050405020304" pitchFamily="18" charset="0"/>
                          <a:ea typeface="Times New Roman" panose="02020603050405020304" pitchFamily="18" charset="0"/>
                          <a:cs typeface="B Mitra" panose="00000400000000000000" pitchFamily="2" charset="-78"/>
                        </a:rPr>
                        <a:t>خ</a:t>
                      </a:r>
                      <a:endParaRPr lang="en-US" sz="10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000" b="1">
                          <a:effectLst/>
                          <a:latin typeface="Times New Roman" panose="02020603050405020304" pitchFamily="18" charset="0"/>
                          <a:ea typeface="Times New Roman" panose="02020603050405020304" pitchFamily="18" charset="0"/>
                          <a:cs typeface="B Mitra" panose="00000400000000000000" pitchFamily="2" charset="-78"/>
                        </a:rPr>
                        <a:t>د</a:t>
                      </a:r>
                      <a:endParaRPr lang="en-US" sz="10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4271069"/>
                  </a:ext>
                </a:extLst>
              </a:tr>
              <a:tr h="626110">
                <a:tc>
                  <a:txBody>
                    <a:bodyPr/>
                    <a:lstStyle/>
                    <a:p>
                      <a:pPr algn="ctr" rtl="1">
                        <a:spcAft>
                          <a:spcPts val="0"/>
                        </a:spcAft>
                      </a:pPr>
                      <a:r>
                        <a:rPr lang="ar-SA" sz="1000" dirty="0">
                          <a:effectLst/>
                          <a:latin typeface="Times New Roman" panose="02020603050405020304" pitchFamily="18" charset="0"/>
                          <a:ea typeface="Times New Roman" panose="02020603050405020304" pitchFamily="18" charset="0"/>
                          <a:cs typeface="B Mitra" panose="00000400000000000000" pitchFamily="2" charset="-78"/>
                        </a:rPr>
                        <a:t>سقف پرداخت مبلغ ضمان تاخیر ایفای تهدات مالی کارفرما بر اساس </a:t>
                      </a:r>
                      <a:r>
                        <a:rPr lang="ar-SA" sz="1000" u="sng" dirty="0">
                          <a:effectLst/>
                          <a:latin typeface="Times New Roman" panose="02020603050405020304" pitchFamily="18" charset="0"/>
                          <a:ea typeface="Times New Roman" panose="02020603050405020304" pitchFamily="18" charset="0"/>
                          <a:cs typeface="B Mitra" panose="00000400000000000000" pitchFamily="2" charset="-78"/>
                        </a:rPr>
                        <a:t>درصدی از جمع مبالغ </a:t>
                      </a:r>
                      <a:r>
                        <a:rPr lang="fa-IR" sz="1000" u="sng" dirty="0" smtClean="0">
                          <a:effectLst/>
                          <a:latin typeface="Times New Roman" panose="02020603050405020304" pitchFamily="18" charset="0"/>
                          <a:ea typeface="Times New Roman" panose="02020603050405020304" pitchFamily="18" charset="0"/>
                          <a:cs typeface="B Mitra" panose="00000400000000000000" pitchFamily="2" charset="-78"/>
                        </a:rPr>
                        <a:t>ناخالص </a:t>
                      </a:r>
                    </a:p>
                    <a:p>
                      <a:pPr algn="ctr" rtl="1">
                        <a:spcAft>
                          <a:spcPts val="0"/>
                        </a:spcAft>
                      </a:pPr>
                      <a:r>
                        <a:rPr lang="fa-IR" sz="1000" u="sng" dirty="0" smtClean="0">
                          <a:effectLst/>
                          <a:latin typeface="Times New Roman" panose="02020603050405020304" pitchFamily="18" charset="0"/>
                          <a:ea typeface="Times New Roman" panose="02020603050405020304" pitchFamily="18" charset="0"/>
                          <a:cs typeface="B Mitra" panose="00000400000000000000" pitchFamily="2" charset="-78"/>
                        </a:rPr>
                        <a:t>تایید</a:t>
                      </a:r>
                      <a:r>
                        <a:rPr lang="ar-SA" sz="1000" u="sng" dirty="0" smtClean="0">
                          <a:effectLst/>
                          <a:latin typeface="Times New Roman" panose="02020603050405020304" pitchFamily="18" charset="0"/>
                          <a:ea typeface="Times New Roman" panose="02020603050405020304" pitchFamily="18" charset="0"/>
                          <a:cs typeface="B Mitra" panose="00000400000000000000" pitchFamily="2" charset="-78"/>
                        </a:rPr>
                        <a:t> </a:t>
                      </a:r>
                      <a:r>
                        <a:rPr lang="ar-SA" sz="1000" u="sng" dirty="0">
                          <a:effectLst/>
                          <a:latin typeface="Times New Roman" panose="02020603050405020304" pitchFamily="18" charset="0"/>
                          <a:ea typeface="Times New Roman" panose="02020603050405020304" pitchFamily="18" charset="0"/>
                          <a:cs typeface="B Mitra" panose="00000400000000000000" pitchFamily="2" charset="-78"/>
                        </a:rPr>
                        <a:t>شده کارکرد، تعدیل و تفاوت بهای مصالح</a:t>
                      </a:r>
                      <a:endParaRPr lang="en-US" sz="1000" dirty="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000">
                          <a:effectLst/>
                          <a:latin typeface="Times New Roman" panose="02020603050405020304" pitchFamily="18" charset="0"/>
                          <a:ea typeface="Times New Roman" panose="02020603050405020304" pitchFamily="18" charset="0"/>
                          <a:cs typeface="B Mitra" panose="00000400000000000000" pitchFamily="2" charset="-78"/>
                        </a:rPr>
                        <a:t>5</a:t>
                      </a:r>
                      <a:endParaRPr lang="en-US" sz="10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000">
                          <a:effectLst/>
                          <a:latin typeface="Times New Roman" panose="02020603050405020304" pitchFamily="18" charset="0"/>
                          <a:ea typeface="Times New Roman" panose="02020603050405020304" pitchFamily="18" charset="0"/>
                          <a:cs typeface="B Mitra" panose="00000400000000000000" pitchFamily="2" charset="-78"/>
                        </a:rPr>
                        <a:t>5</a:t>
                      </a:r>
                      <a:endParaRPr lang="en-US" sz="10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000">
                          <a:effectLst/>
                          <a:latin typeface="Times New Roman" panose="02020603050405020304" pitchFamily="18" charset="0"/>
                          <a:ea typeface="Times New Roman" panose="02020603050405020304" pitchFamily="18" charset="0"/>
                          <a:cs typeface="B Mitra" panose="00000400000000000000" pitchFamily="2" charset="-78"/>
                        </a:rPr>
                        <a:t>5</a:t>
                      </a:r>
                      <a:endParaRPr lang="en-US" sz="10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000" dirty="0">
                          <a:effectLst/>
                          <a:latin typeface="Times New Roman" panose="02020603050405020304" pitchFamily="18" charset="0"/>
                          <a:ea typeface="Times New Roman" panose="02020603050405020304" pitchFamily="18" charset="0"/>
                          <a:cs typeface="B Mitra" panose="00000400000000000000" pitchFamily="2" charset="-78"/>
                        </a:rPr>
                        <a:t>5</a:t>
                      </a:r>
                      <a:endParaRPr lang="en-US" sz="1000" dirty="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000">
                          <a:effectLst/>
                          <a:latin typeface="Times New Roman" panose="02020603050405020304" pitchFamily="18" charset="0"/>
                          <a:ea typeface="Times New Roman" panose="02020603050405020304" pitchFamily="18" charset="0"/>
                          <a:cs typeface="B Mitra" panose="00000400000000000000" pitchFamily="2" charset="-78"/>
                        </a:rPr>
                        <a:t>5</a:t>
                      </a:r>
                      <a:endParaRPr lang="en-US" sz="10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000" dirty="0" smtClean="0">
                          <a:effectLst/>
                          <a:latin typeface="Times New Roman" panose="02020603050405020304" pitchFamily="18" charset="0"/>
                          <a:ea typeface="Times New Roman" panose="02020603050405020304" pitchFamily="18" charset="0"/>
                          <a:cs typeface="B Mitra" panose="00000400000000000000" pitchFamily="2" charset="-78"/>
                        </a:rPr>
                        <a:t>8</a:t>
                      </a:r>
                      <a:endParaRPr lang="en-US" sz="1000" dirty="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000">
                          <a:effectLst/>
                          <a:latin typeface="Times New Roman" panose="02020603050405020304" pitchFamily="18" charset="0"/>
                          <a:ea typeface="Times New Roman" panose="02020603050405020304" pitchFamily="18" charset="0"/>
                          <a:cs typeface="B Mitra" panose="00000400000000000000" pitchFamily="2" charset="-78"/>
                        </a:rPr>
                        <a:t>5</a:t>
                      </a:r>
                      <a:endParaRPr lang="en-US" sz="10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000" dirty="0">
                          <a:effectLst/>
                          <a:latin typeface="Times New Roman" panose="02020603050405020304" pitchFamily="18" charset="0"/>
                          <a:ea typeface="Times New Roman" panose="02020603050405020304" pitchFamily="18" charset="0"/>
                          <a:cs typeface="B Mitra" panose="00000400000000000000" pitchFamily="2" charset="-78"/>
                        </a:rPr>
                        <a:t>5</a:t>
                      </a:r>
                      <a:endParaRPr lang="en-US" sz="1000" dirty="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ar-SA" sz="1000">
                          <a:effectLst/>
                          <a:latin typeface="Times New Roman" panose="02020603050405020304" pitchFamily="18" charset="0"/>
                          <a:ea typeface="Times New Roman" panose="02020603050405020304" pitchFamily="18" charset="0"/>
                          <a:cs typeface="B Mitra" panose="00000400000000000000" pitchFamily="2" charset="-78"/>
                        </a:rPr>
                        <a:t>5</a:t>
                      </a:r>
                      <a:endParaRPr lang="en-US" sz="100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1000" dirty="0" smtClean="0">
                          <a:effectLst/>
                          <a:latin typeface="Times New Roman" panose="02020603050405020304" pitchFamily="18" charset="0"/>
                          <a:ea typeface="Times New Roman" panose="02020603050405020304" pitchFamily="18" charset="0"/>
                          <a:cs typeface="B Mitra" panose="00000400000000000000" pitchFamily="2" charset="-78"/>
                        </a:rPr>
                        <a:t>10</a:t>
                      </a:r>
                      <a:endParaRPr lang="en-US" sz="1000" dirty="0">
                        <a:effectLst/>
                        <a:latin typeface="Times New Roman" panose="02020603050405020304" pitchFamily="18" charset="0"/>
                        <a:ea typeface="Times New Roman" panose="02020603050405020304" pitchFamily="18" charset="0"/>
                        <a:cs typeface="Traditional Arabic" panose="02020603050405020304" pitchFamily="18" charset="-78"/>
                      </a:endParaRPr>
                    </a:p>
                  </a:txBody>
                  <a:tcPr marL="36195" marR="361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68800182"/>
                  </a:ext>
                </a:extLst>
              </a:tr>
            </a:tbl>
          </a:graphicData>
        </a:graphic>
      </p:graphicFrame>
    </p:spTree>
    <p:extLst>
      <p:ext uri="{BB962C8B-B14F-4D97-AF65-F5344CB8AC3E}">
        <p14:creationId xmlns:p14="http://schemas.microsoft.com/office/powerpoint/2010/main" val="121803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repeatCount="3000" fill="hold" grpId="0" nodeType="afterEffect">
                                  <p:stCondLst>
                                    <p:cond delay="0"/>
                                  </p:stCondLst>
                                  <p:childTnLst>
                                    <p:set>
                                      <p:cBhvr>
                                        <p:cTn id="10" dur="1" fill="hold">
                                          <p:stCondLst>
                                            <p:cond delay="0"/>
                                          </p:stCondLst>
                                        </p:cTn>
                                        <p:tgtEl>
                                          <p:spTgt spid="74"/>
                                        </p:tgtEl>
                                        <p:attrNameLst>
                                          <p:attrName>style.visibility</p:attrName>
                                        </p:attrNameLst>
                                      </p:cBhvr>
                                      <p:to>
                                        <p:strVal val="visible"/>
                                      </p:to>
                                    </p:set>
                                    <p:animEffect transition="in" filter="fade">
                                      <p:cBhvr>
                                        <p:cTn id="11" dur="200"/>
                                        <p:tgtEl>
                                          <p:spTgt spid="74"/>
                                        </p:tgtEl>
                                      </p:cBhvr>
                                    </p:animEffect>
                                  </p:childTnLst>
                                </p:cTn>
                              </p:par>
                            </p:childTnLst>
                          </p:cTn>
                        </p:par>
                        <p:par>
                          <p:cTn id="12" fill="hold">
                            <p:stCondLst>
                              <p:cond delay="1100"/>
                            </p:stCondLst>
                            <p:childTnLst>
                              <p:par>
                                <p:cTn id="13" presetID="2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800"/>
                                        <p:tgtEl>
                                          <p:spTgt spid="12"/>
                                        </p:tgtEl>
                                      </p:cBhvr>
                                    </p:animEffect>
                                  </p:childTnLst>
                                </p:cTn>
                              </p:par>
                            </p:childTnLst>
                          </p:cTn>
                        </p:par>
                        <p:par>
                          <p:cTn id="16" fill="hold">
                            <p:stCondLst>
                              <p:cond delay="1900"/>
                            </p:stCondLst>
                            <p:childTnLst>
                              <p:par>
                                <p:cTn id="17" presetID="22" presetClass="entr" presetSubtype="2"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24"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59397"/>
        </a:solidFill>
        <a:effectLst/>
      </p:bgPr>
    </p:bg>
    <p:spTree>
      <p:nvGrpSpPr>
        <p:cNvPr id="1" name=""/>
        <p:cNvGrpSpPr/>
        <p:nvPr/>
      </p:nvGrpSpPr>
      <p:grpSpPr>
        <a:xfrm>
          <a:off x="0" y="0"/>
          <a:ext cx="0" cy="0"/>
          <a:chOff x="0" y="0"/>
          <a:chExt cx="0" cy="0"/>
        </a:xfrm>
      </p:grpSpPr>
      <p:sp>
        <p:nvSpPr>
          <p:cNvPr id="4" name="Rectangle 3"/>
          <p:cNvSpPr/>
          <p:nvPr/>
        </p:nvSpPr>
        <p:spPr>
          <a:xfrm>
            <a:off x="833377" y="1499864"/>
            <a:ext cx="7581418" cy="2502427"/>
          </a:xfrm>
          <a:prstGeom prst="rect">
            <a:avLst/>
          </a:prstGeom>
          <a:effectLst/>
        </p:spPr>
        <p:txBody>
          <a:bodyPr wrap="square" lIns="77925" tIns="38963" rIns="77925" bIns="38963" anchor="ctr">
            <a:spAutoFit/>
          </a:bodyPr>
          <a:lstStyle/>
          <a:p>
            <a:pPr marL="0" lvl="1" algn="ctr" rtl="1">
              <a:lnSpc>
                <a:spcPct val="150000"/>
              </a:lnSpc>
              <a:spcBef>
                <a:spcPts val="1800"/>
              </a:spcBef>
            </a:pPr>
            <a:r>
              <a:rPr lang="fa-IR" sz="3600" dirty="0">
                <a:solidFill>
                  <a:srgbClr val="FFFFFF"/>
                </a:solidFill>
                <a:latin typeface="IranNastaliq" panose="02020505000000020003" pitchFamily="18" charset="0"/>
                <a:cs typeface="IranNastaliq" panose="02020505000000020003" pitchFamily="18" charset="0"/>
              </a:rPr>
              <a:t>پیش نویس حاضر  ،   نتیجه کوشش و زحمات نزدیک به دو  سال </a:t>
            </a:r>
            <a:r>
              <a:rPr lang="fa-IR" sz="3600" dirty="0" smtClean="0">
                <a:solidFill>
                  <a:srgbClr val="FFFFFF"/>
                </a:solidFill>
                <a:latin typeface="IranNastaliq" panose="02020505000000020003" pitchFamily="18" charset="0"/>
                <a:cs typeface="IranNastaliq" panose="02020505000000020003" pitchFamily="18" charset="0"/>
              </a:rPr>
              <a:t>بررسی </a:t>
            </a:r>
            <a:r>
              <a:rPr lang="fa-IR" sz="3600" dirty="0">
                <a:solidFill>
                  <a:srgbClr val="FFFFFF"/>
                </a:solidFill>
                <a:latin typeface="IranNastaliq" panose="02020505000000020003" pitchFamily="18" charset="0"/>
                <a:cs typeface="IranNastaliq" panose="02020505000000020003" pitchFamily="18" charset="0"/>
              </a:rPr>
              <a:t>موضوع در کمیسیون متشکل از نمایندگان </a:t>
            </a:r>
            <a:r>
              <a:rPr lang="fa-IR" sz="3600" dirty="0" smtClean="0">
                <a:solidFill>
                  <a:srgbClr val="FFFFFF"/>
                </a:solidFill>
                <a:latin typeface="IranNastaliq" panose="02020505000000020003" pitchFamily="18" charset="0"/>
                <a:cs typeface="IranNastaliq" panose="02020505000000020003" pitchFamily="18" charset="0"/>
              </a:rPr>
              <a:t>برخی دستگاههای اجرایی، </a:t>
            </a:r>
            <a:r>
              <a:rPr lang="fa-IR" sz="3600" dirty="0">
                <a:solidFill>
                  <a:srgbClr val="FFFFFF"/>
                </a:solidFill>
                <a:latin typeface="IranNastaliq" panose="02020505000000020003" pitchFamily="18" charset="0"/>
                <a:cs typeface="IranNastaliq" panose="02020505000000020003" pitchFamily="18" charset="0"/>
              </a:rPr>
              <a:t>سازمان های مدیریت و برنامه ریزی استان </a:t>
            </a:r>
            <a:r>
              <a:rPr lang="fa-IR" sz="3600" dirty="0" smtClean="0">
                <a:solidFill>
                  <a:srgbClr val="FFFFFF"/>
                </a:solidFill>
                <a:latin typeface="IranNastaliq" panose="02020505000000020003" pitchFamily="18" charset="0"/>
                <a:cs typeface="IranNastaliq" panose="02020505000000020003" pitchFamily="18" charset="0"/>
              </a:rPr>
              <a:t>ها، تشکل های مهندسی، صنفی و  حرفه ای و </a:t>
            </a:r>
            <a:r>
              <a:rPr lang="fa-IR" sz="3600" dirty="0">
                <a:solidFill>
                  <a:srgbClr val="FFFFFF"/>
                </a:solidFill>
                <a:latin typeface="IranNastaliq" panose="02020505000000020003" pitchFamily="18" charset="0"/>
                <a:cs typeface="IranNastaliq" panose="02020505000000020003" pitchFamily="18" charset="0"/>
              </a:rPr>
              <a:t>همکاران امور نظام فنی و اجرایی کشور می باشد که بدین وسیله از زحمات تمامی عزیزان تقدیر و تشکر بعمل می آید. </a:t>
            </a:r>
            <a:endParaRPr lang="en-US" sz="3600" dirty="0">
              <a:solidFill>
                <a:srgbClr val="FFFFFF"/>
              </a:solidFill>
              <a:latin typeface="IranNastaliq" panose="02020505000000020003" pitchFamily="18" charset="0"/>
              <a:cs typeface="IranNastaliq" panose="02020505000000020003" pitchFamily="18" charset="0"/>
            </a:endParaRPr>
          </a:p>
        </p:txBody>
      </p:sp>
      <p:sp>
        <p:nvSpPr>
          <p:cNvPr id="2" name="Rectangle 1"/>
          <p:cNvSpPr/>
          <p:nvPr/>
        </p:nvSpPr>
        <p:spPr>
          <a:xfrm>
            <a:off x="3800783" y="4549432"/>
            <a:ext cx="1646605" cy="523220"/>
          </a:xfrm>
          <a:prstGeom prst="rect">
            <a:avLst/>
          </a:prstGeom>
        </p:spPr>
        <p:txBody>
          <a:bodyPr wrap="none">
            <a:spAutoFit/>
          </a:bodyPr>
          <a:lstStyle/>
          <a:p>
            <a:r>
              <a:rPr lang="fa-IR" sz="2800" dirty="0">
                <a:solidFill>
                  <a:schemeClr val="accent2">
                    <a:lumMod val="40000"/>
                    <a:lumOff val="60000"/>
                  </a:schemeClr>
                </a:solidFill>
                <a:latin typeface="IranNastaliq" panose="02020505000000020003" pitchFamily="18" charset="0"/>
                <a:cs typeface="IranNastaliq" panose="02020505000000020003" pitchFamily="18" charset="0"/>
              </a:rPr>
              <a:t>امور نظام فنی و اجرایی کشور</a:t>
            </a:r>
          </a:p>
        </p:txBody>
      </p:sp>
    </p:spTree>
    <p:extLst>
      <p:ext uri="{BB962C8B-B14F-4D97-AF65-F5344CB8AC3E}">
        <p14:creationId xmlns:p14="http://schemas.microsoft.com/office/powerpoint/2010/main" val="2428223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4"/>
          <p:cNvSpPr>
            <a:spLocks noChangeArrowheads="1"/>
          </p:cNvSpPr>
          <p:nvPr/>
        </p:nvSpPr>
        <p:spPr bwMode="auto">
          <a:xfrm>
            <a:off x="0" y="6862582"/>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74" name="Isosceles Triangle 73"/>
          <p:cNvSpPr/>
          <p:nvPr/>
        </p:nvSpPr>
        <p:spPr>
          <a:xfrm rot="5400000" flipV="1">
            <a:off x="8591737" y="1889673"/>
            <a:ext cx="158212" cy="166026"/>
          </a:xfrm>
          <a:prstGeom prst="triangle">
            <a:avLst/>
          </a:prstGeom>
          <a:solidFill>
            <a:srgbClr val="059397"/>
          </a:solidFill>
          <a:ln w="12700" cap="sq">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D643D818-C6A6-4B44-A0F9-EC38D7D5ABFD}"/>
              </a:ext>
            </a:extLst>
          </p:cNvPr>
          <p:cNvSpPr/>
          <p:nvPr/>
        </p:nvSpPr>
        <p:spPr>
          <a:xfrm>
            <a:off x="731520" y="146526"/>
            <a:ext cx="4983663" cy="430887"/>
          </a:xfrm>
          <a:prstGeom prst="rect">
            <a:avLst/>
          </a:prstGeom>
        </p:spPr>
        <p:txBody>
          <a:bodyPr wrap="square" lIns="0" tIns="0" rIns="0" bIns="0">
            <a:spAutoFit/>
          </a:bodyPr>
          <a:lstStyle/>
          <a:p>
            <a:pPr algn="r" rtl="1"/>
            <a:r>
              <a:rPr lang="fa-IR" sz="2800" b="1" dirty="0" smtClean="0">
                <a:solidFill>
                  <a:srgbClr val="059397"/>
                </a:solidFill>
                <a:latin typeface="Segoe UI Light" panose="020B0502040204020203" pitchFamily="34" charset="0"/>
                <a:cs typeface="B Lotus" panose="00000400000000000000" pitchFamily="2" charset="-78"/>
              </a:rPr>
              <a:t>مزایای پیش نویس حاضر</a:t>
            </a:r>
            <a:endParaRPr lang="fa-IR" sz="2800" b="1" dirty="0">
              <a:solidFill>
                <a:srgbClr val="059397"/>
              </a:solidFill>
              <a:latin typeface="Segoe UI Light" panose="020B0502040204020203" pitchFamily="34" charset="0"/>
              <a:cs typeface="B Lotus" panose="00000400000000000000" pitchFamily="2" charset="-78"/>
            </a:endParaRPr>
          </a:p>
        </p:txBody>
      </p:sp>
      <p:sp>
        <p:nvSpPr>
          <p:cNvPr id="12" name="Rectangle 11"/>
          <p:cNvSpPr/>
          <p:nvPr/>
        </p:nvSpPr>
        <p:spPr>
          <a:xfrm>
            <a:off x="393699" y="1849575"/>
            <a:ext cx="8102601" cy="4893647"/>
          </a:xfrm>
          <a:prstGeom prst="rect">
            <a:avLst/>
          </a:prstGeom>
        </p:spPr>
        <p:txBody>
          <a:bodyPr wrap="square" lIns="0" tIns="0" rIns="0" bIns="0">
            <a:spAutoFit/>
          </a:bodyPr>
          <a:lstStyle/>
          <a:p>
            <a:pPr marL="0" lvl="1" algn="r"/>
            <a:r>
              <a:rPr lang="fa-IR" sz="1600" b="1" dirty="0" smtClean="0">
                <a:solidFill>
                  <a:srgbClr val="059397"/>
                </a:solidFill>
                <a:latin typeface="Segoe UI Semibold" pitchFamily="34" charset="0"/>
                <a:cs typeface="B Titr" panose="00000700000000000000" pitchFamily="2" charset="-78"/>
              </a:rPr>
              <a:t>دامنه کاربرد از نظر تمدید مدت پیمان:</a:t>
            </a:r>
          </a:p>
          <a:p>
            <a:pPr marL="0" lvl="1" algn="just" rtl="1">
              <a:spcBef>
                <a:spcPts val="1200"/>
              </a:spcBef>
            </a:pPr>
            <a:r>
              <a:rPr lang="fa-IR" sz="1600" dirty="0" smtClean="0">
                <a:solidFill>
                  <a:schemeClr val="bg1">
                    <a:lumMod val="50000"/>
                  </a:schemeClr>
                </a:solidFill>
                <a:cs typeface="B Lotus" panose="00000400000000000000" pitchFamily="2" charset="-78"/>
              </a:rPr>
              <a:t>در حال حاضر، تمدید مدت پیمان ناشی از تاخیر در ایفای تعهدات مالی کارفرما، با استفاده از </a:t>
            </a:r>
            <a:r>
              <a:rPr lang="fa-IR" sz="1600" dirty="0">
                <a:solidFill>
                  <a:schemeClr val="bg1">
                    <a:lumMod val="50000"/>
                  </a:schemeClr>
                </a:solidFill>
                <a:cs typeface="B Lotus" panose="00000400000000000000" pitchFamily="2" charset="-78"/>
              </a:rPr>
              <a:t>دستورالعمل </a:t>
            </a:r>
            <a:r>
              <a:rPr lang="fa-IR" sz="1600" dirty="0" smtClean="0">
                <a:solidFill>
                  <a:schemeClr val="bg1">
                    <a:lumMod val="50000"/>
                  </a:schemeClr>
                </a:solidFill>
                <a:cs typeface="B Lotus" panose="00000400000000000000" pitchFamily="2" charset="-78"/>
              </a:rPr>
              <a:t>«نحوه </a:t>
            </a:r>
            <a:r>
              <a:rPr lang="fa-IR" sz="1600" dirty="0">
                <a:solidFill>
                  <a:schemeClr val="bg1">
                    <a:lumMod val="50000"/>
                  </a:schemeClr>
                </a:solidFill>
                <a:cs typeface="B Lotus" panose="00000400000000000000" pitchFamily="2" charset="-78"/>
              </a:rPr>
              <a:t>محاسبه تاخیرات ناشی از تاخیر در پرداخت­ صورت </a:t>
            </a:r>
            <a:r>
              <a:rPr lang="fa-IR" sz="1600" dirty="0" smtClean="0">
                <a:solidFill>
                  <a:schemeClr val="bg1">
                    <a:lumMod val="50000"/>
                  </a:schemeClr>
                </a:solidFill>
                <a:cs typeface="B Lotus" panose="00000400000000000000" pitchFamily="2" charset="-78"/>
              </a:rPr>
              <a:t>وضعیت­ها» (</a:t>
            </a:r>
            <a:r>
              <a:rPr lang="fa-IR" sz="1600" dirty="0">
                <a:solidFill>
                  <a:schemeClr val="bg1">
                    <a:lumMod val="50000"/>
                  </a:schemeClr>
                </a:solidFill>
                <a:cs typeface="B Lotus" panose="00000400000000000000" pitchFamily="2" charset="-78"/>
              </a:rPr>
              <a:t>بخشنامه شماره 11082/54/5090-1 تاریخ 1360/09/02) انجام می </a:t>
            </a:r>
            <a:r>
              <a:rPr lang="fa-IR" sz="1600" dirty="0" smtClean="0">
                <a:solidFill>
                  <a:schemeClr val="bg1">
                    <a:lumMod val="50000"/>
                  </a:schemeClr>
                </a:solidFill>
                <a:cs typeface="B Lotus" panose="00000400000000000000" pitchFamily="2" charset="-78"/>
              </a:rPr>
              <a:t>گیرد. بخشنامه </a:t>
            </a:r>
            <a:r>
              <a:rPr lang="fa-IR" sz="1600" dirty="0">
                <a:solidFill>
                  <a:schemeClr val="bg1">
                    <a:lumMod val="50000"/>
                  </a:schemeClr>
                </a:solidFill>
                <a:cs typeface="B Lotus" panose="00000400000000000000" pitchFamily="2" charset="-78"/>
              </a:rPr>
              <a:t>مذکور برای </a:t>
            </a:r>
            <a:r>
              <a:rPr lang="fa-IR" sz="1600" dirty="0" smtClean="0">
                <a:solidFill>
                  <a:schemeClr val="bg1">
                    <a:lumMod val="50000"/>
                  </a:schemeClr>
                </a:solidFill>
                <a:cs typeface="B Lotus" panose="00000400000000000000" pitchFamily="2" charset="-78"/>
              </a:rPr>
              <a:t>محاسبه تمدید مدت پیمانهای </a:t>
            </a:r>
            <a:r>
              <a:rPr lang="fa-IR" sz="1600" dirty="0">
                <a:solidFill>
                  <a:schemeClr val="bg1">
                    <a:lumMod val="50000"/>
                  </a:schemeClr>
                </a:solidFill>
                <a:cs typeface="B Lotus" panose="00000400000000000000" pitchFamily="2" charset="-78"/>
              </a:rPr>
              <a:t>منعقد شده بر اساس «موافقتنامه، شرايط عمومي و شرايط خصوصي پيمان (بخشنامه شماره 1088/842-102/54 تاریخ 1378/3/3)» و «انعقاد پیمان اجراي كارهاي ساختماني به صورت سرجمع (بخشنامه شماره </a:t>
            </a:r>
            <a:r>
              <a:rPr lang="fa-IR" sz="1600" dirty="0" smtClean="0">
                <a:solidFill>
                  <a:schemeClr val="bg1">
                    <a:lumMod val="50000"/>
                  </a:schemeClr>
                </a:solidFill>
                <a:cs typeface="B Lotus" panose="00000400000000000000" pitchFamily="2" charset="-78"/>
              </a:rPr>
              <a:t>1299188/96 </a:t>
            </a:r>
            <a:r>
              <a:rPr lang="fa-IR" sz="1600" dirty="0">
                <a:solidFill>
                  <a:schemeClr val="bg1">
                    <a:lumMod val="50000"/>
                  </a:schemeClr>
                </a:solidFill>
                <a:cs typeface="B Lotus" panose="00000400000000000000" pitchFamily="2" charset="-78"/>
              </a:rPr>
              <a:t>تاریخ </a:t>
            </a:r>
            <a:r>
              <a:rPr lang="fa-IR" sz="1600" dirty="0" smtClean="0">
                <a:solidFill>
                  <a:schemeClr val="bg1">
                    <a:lumMod val="50000"/>
                  </a:schemeClr>
                </a:solidFill>
                <a:cs typeface="B Lotus" panose="00000400000000000000" pitchFamily="2" charset="-78"/>
              </a:rPr>
              <a:t>1396/5/4)» کاربرد داشته و برای سایر انواع قراردادها قابل کاربرد نمی باشد. </a:t>
            </a:r>
          </a:p>
          <a:p>
            <a:pPr marL="0" lvl="1" algn="r" rtl="1">
              <a:spcBef>
                <a:spcPts val="1200"/>
              </a:spcBef>
              <a:spcAft>
                <a:spcPts val="1200"/>
              </a:spcAft>
            </a:pPr>
            <a:r>
              <a:rPr lang="fa-IR" sz="1600" dirty="0">
                <a:solidFill>
                  <a:schemeClr val="bg1">
                    <a:lumMod val="50000"/>
                  </a:schemeClr>
                </a:solidFill>
                <a:cs typeface="B Lotus" panose="00000400000000000000" pitchFamily="2" charset="-78"/>
              </a:rPr>
              <a:t>در پیش نویس حاضر </a:t>
            </a:r>
            <a:r>
              <a:rPr lang="fa-IR" sz="1600" dirty="0" smtClean="0">
                <a:solidFill>
                  <a:schemeClr val="bg1">
                    <a:lumMod val="50000"/>
                  </a:schemeClr>
                </a:solidFill>
                <a:cs typeface="B Lotus" panose="00000400000000000000" pitchFamily="2" charset="-78"/>
              </a:rPr>
              <a:t>سعی </a:t>
            </a:r>
            <a:r>
              <a:rPr lang="fa-IR" sz="1600" dirty="0">
                <a:solidFill>
                  <a:schemeClr val="bg1">
                    <a:lumMod val="50000"/>
                  </a:schemeClr>
                </a:solidFill>
                <a:cs typeface="B Lotus" panose="00000400000000000000" pitchFamily="2" charset="-78"/>
              </a:rPr>
              <a:t>شده است دامنه شمول آن برای محاسبه تمدید قراردادهای موضوع ماده (1) آیین­نامه تضمین معاملات دولتی گسترش یابد. از این رو دامنه کاربرد آن از نظر محاسبه تمدید مدت پیمان به شرح ذیل می باشد: </a:t>
            </a:r>
          </a:p>
          <a:p>
            <a:pPr algn="r" rtl="1"/>
            <a:r>
              <a:rPr lang="fa-IR" sz="1600" dirty="0" smtClean="0">
                <a:solidFill>
                  <a:schemeClr val="bg1">
                    <a:lumMod val="50000"/>
                  </a:schemeClr>
                </a:solidFill>
                <a:cs typeface="B Lotus" panose="00000400000000000000" pitchFamily="2" charset="-78"/>
              </a:rPr>
              <a:t>آ- موافقتنامه</a:t>
            </a:r>
            <a:r>
              <a:rPr lang="fa-IR" sz="1600" dirty="0">
                <a:solidFill>
                  <a:schemeClr val="bg1">
                    <a:lumMod val="50000"/>
                  </a:schemeClr>
                </a:solidFill>
                <a:cs typeface="B Lotus" panose="00000400000000000000" pitchFamily="2" charset="-78"/>
              </a:rPr>
              <a:t>، شرايط عمومي و شرايط خصوصي پيمان </a:t>
            </a:r>
            <a:endParaRPr lang="fa-IR" sz="1600" dirty="0" smtClean="0">
              <a:solidFill>
                <a:schemeClr val="bg1">
                  <a:lumMod val="50000"/>
                </a:schemeClr>
              </a:solidFill>
              <a:cs typeface="B Lotus" panose="00000400000000000000" pitchFamily="2" charset="-78"/>
            </a:endParaRPr>
          </a:p>
          <a:p>
            <a:pPr algn="r" rtl="1"/>
            <a:r>
              <a:rPr lang="fa-IR" sz="1600" dirty="0" smtClean="0">
                <a:solidFill>
                  <a:schemeClr val="bg1">
                    <a:lumMod val="50000"/>
                  </a:schemeClr>
                </a:solidFill>
                <a:cs typeface="B Lotus" panose="00000400000000000000" pitchFamily="2" charset="-78"/>
              </a:rPr>
              <a:t>ب- </a:t>
            </a:r>
            <a:r>
              <a:rPr lang="fa-IR" sz="1600" dirty="0">
                <a:solidFill>
                  <a:schemeClr val="bg1">
                    <a:lumMod val="50000"/>
                  </a:schemeClr>
                </a:solidFill>
                <a:cs typeface="B Lotus" panose="00000400000000000000" pitchFamily="2" charset="-78"/>
              </a:rPr>
              <a:t>قرارداد همسان طرح و </a:t>
            </a:r>
            <a:r>
              <a:rPr lang="fa-IR" sz="1600" dirty="0" smtClean="0">
                <a:solidFill>
                  <a:schemeClr val="bg1">
                    <a:lumMod val="50000"/>
                  </a:schemeClr>
                </a:solidFill>
                <a:cs typeface="B Lotus" panose="00000400000000000000" pitchFamily="2" charset="-78"/>
              </a:rPr>
              <a:t>ساخت</a:t>
            </a:r>
            <a:endParaRPr lang="en-US" sz="1600" dirty="0">
              <a:solidFill>
                <a:schemeClr val="bg1">
                  <a:lumMod val="50000"/>
                </a:schemeClr>
              </a:solidFill>
              <a:cs typeface="B Lotus" panose="00000400000000000000" pitchFamily="2" charset="-78"/>
            </a:endParaRPr>
          </a:p>
          <a:p>
            <a:pPr algn="r" rtl="1"/>
            <a:r>
              <a:rPr lang="fa-IR" sz="1600" dirty="0" smtClean="0">
                <a:solidFill>
                  <a:schemeClr val="bg1">
                    <a:lumMod val="50000"/>
                  </a:schemeClr>
                </a:solidFill>
                <a:cs typeface="B Lotus" panose="00000400000000000000" pitchFamily="2" charset="-78"/>
              </a:rPr>
              <a:t>پ- انعقاد پيمان بر اساس فهرست بهاي تجميع شده راه، باند فرودگاه و زيرسازي راه­آهن</a:t>
            </a:r>
            <a:endParaRPr lang="en-US" sz="1600" dirty="0" smtClean="0">
              <a:solidFill>
                <a:schemeClr val="bg1">
                  <a:lumMod val="50000"/>
                </a:schemeClr>
              </a:solidFill>
              <a:cs typeface="B Lotus" panose="00000400000000000000" pitchFamily="2" charset="-78"/>
            </a:endParaRPr>
          </a:p>
          <a:p>
            <a:pPr algn="r" rtl="1"/>
            <a:r>
              <a:rPr lang="fa-IR" sz="1600" dirty="0" smtClean="0">
                <a:solidFill>
                  <a:schemeClr val="bg1">
                    <a:lumMod val="50000"/>
                  </a:schemeClr>
                </a:solidFill>
                <a:cs typeface="B Lotus" panose="00000400000000000000" pitchFamily="2" charset="-78"/>
              </a:rPr>
              <a:t>ت- انعقاد پیمان اجراي كارهاي ساختماني به صورت سرجمع</a:t>
            </a:r>
            <a:endParaRPr lang="en-US" sz="1600" dirty="0" smtClean="0">
              <a:solidFill>
                <a:schemeClr val="bg1">
                  <a:lumMod val="50000"/>
                </a:schemeClr>
              </a:solidFill>
              <a:cs typeface="B Lotus" panose="00000400000000000000" pitchFamily="2" charset="-78"/>
            </a:endParaRPr>
          </a:p>
          <a:p>
            <a:pPr algn="r" rtl="1"/>
            <a:r>
              <a:rPr lang="fa-IR" sz="1600" dirty="0" smtClean="0">
                <a:solidFill>
                  <a:schemeClr val="bg1">
                    <a:lumMod val="50000"/>
                  </a:schemeClr>
                </a:solidFill>
                <a:cs typeface="B Lotus" panose="00000400000000000000" pitchFamily="2" charset="-78"/>
              </a:rPr>
              <a:t>ث- پيمانهاي مهندسي، تامين كالا و تجهيزات، ساختمان و نصب به صورت توام (</a:t>
            </a:r>
            <a:r>
              <a:rPr lang="en-US" sz="1600" dirty="0" smtClean="0">
                <a:solidFill>
                  <a:schemeClr val="bg1">
                    <a:lumMod val="50000"/>
                  </a:schemeClr>
                </a:solidFill>
                <a:cs typeface="B Lotus" panose="00000400000000000000" pitchFamily="2" charset="-78"/>
              </a:rPr>
              <a:t>EPC</a:t>
            </a:r>
            <a:r>
              <a:rPr lang="fa-IR" sz="1600" dirty="0" smtClean="0">
                <a:solidFill>
                  <a:schemeClr val="bg1">
                    <a:lumMod val="50000"/>
                  </a:schemeClr>
                </a:solidFill>
                <a:cs typeface="B Lotus" panose="00000400000000000000" pitchFamily="2" charset="-78"/>
              </a:rPr>
              <a:t>)، برای کارهای صنعتی </a:t>
            </a:r>
          </a:p>
          <a:p>
            <a:pPr algn="r" rtl="1"/>
            <a:r>
              <a:rPr lang="fa-IR" sz="1600" dirty="0" smtClean="0">
                <a:solidFill>
                  <a:schemeClr val="bg1">
                    <a:lumMod val="50000"/>
                  </a:schemeClr>
                </a:solidFill>
                <a:cs typeface="B Lotus" panose="00000400000000000000" pitchFamily="2" charset="-78"/>
              </a:rPr>
              <a:t>ج- </a:t>
            </a:r>
            <a:r>
              <a:rPr lang="fa-IR" sz="1600" dirty="0">
                <a:solidFill>
                  <a:schemeClr val="bg1">
                    <a:lumMod val="50000"/>
                  </a:schemeClr>
                </a:solidFill>
                <a:cs typeface="B Lotus" panose="00000400000000000000" pitchFamily="2" charset="-78"/>
              </a:rPr>
              <a:t>موافقتنامه، شرایط عمومی و شرایط خصوصی پیمان­های مهندسی، تامین کالا و تجهیزات به صورت توام (</a:t>
            </a:r>
            <a:r>
              <a:rPr lang="en-US" sz="1600" dirty="0">
                <a:solidFill>
                  <a:schemeClr val="bg1">
                    <a:lumMod val="50000"/>
                  </a:schemeClr>
                </a:solidFill>
                <a:cs typeface="B Lotus" panose="00000400000000000000" pitchFamily="2" charset="-78"/>
              </a:rPr>
              <a:t>EP</a:t>
            </a:r>
            <a:r>
              <a:rPr lang="fa-IR" sz="1600" dirty="0">
                <a:solidFill>
                  <a:schemeClr val="bg1">
                    <a:lumMod val="50000"/>
                  </a:schemeClr>
                </a:solidFill>
                <a:cs typeface="B Lotus" panose="00000400000000000000" pitchFamily="2" charset="-78"/>
              </a:rPr>
              <a:t>)، برای کارهای </a:t>
            </a:r>
            <a:r>
              <a:rPr lang="fa-IR" sz="1600" dirty="0" smtClean="0">
                <a:solidFill>
                  <a:schemeClr val="bg1">
                    <a:lumMod val="50000"/>
                  </a:schemeClr>
                </a:solidFill>
                <a:cs typeface="B Lotus" panose="00000400000000000000" pitchFamily="2" charset="-78"/>
              </a:rPr>
              <a:t>صنعتی</a:t>
            </a:r>
            <a:endParaRPr lang="en-US" sz="1600" dirty="0">
              <a:solidFill>
                <a:schemeClr val="bg1">
                  <a:lumMod val="50000"/>
                </a:schemeClr>
              </a:solidFill>
              <a:cs typeface="B Lotus" panose="00000400000000000000" pitchFamily="2" charset="-78"/>
            </a:endParaRPr>
          </a:p>
          <a:p>
            <a:pPr algn="r" rtl="1"/>
            <a:r>
              <a:rPr lang="fa-IR" sz="1600" dirty="0">
                <a:solidFill>
                  <a:schemeClr val="bg1">
                    <a:lumMod val="50000"/>
                  </a:schemeClr>
                </a:solidFill>
                <a:cs typeface="B Lotus" panose="00000400000000000000" pitchFamily="2" charset="-78"/>
              </a:rPr>
              <a:t>چ- موافقتنامه، شرایط عمومی و شرایط خصوصی پیمان­های تامین کالا و تجهیزات، ساختمان و نصب به صورت توام (</a:t>
            </a:r>
            <a:r>
              <a:rPr lang="en-US" sz="1600" dirty="0">
                <a:solidFill>
                  <a:schemeClr val="bg1">
                    <a:lumMod val="50000"/>
                  </a:schemeClr>
                </a:solidFill>
                <a:cs typeface="B Lotus" panose="00000400000000000000" pitchFamily="2" charset="-78"/>
              </a:rPr>
              <a:t>PC</a:t>
            </a:r>
            <a:r>
              <a:rPr lang="fa-IR" sz="1600" dirty="0">
                <a:solidFill>
                  <a:schemeClr val="bg1">
                    <a:lumMod val="50000"/>
                  </a:schemeClr>
                </a:solidFill>
                <a:cs typeface="B Lotus" panose="00000400000000000000" pitchFamily="2" charset="-78"/>
              </a:rPr>
              <a:t>)، برای کارهای </a:t>
            </a:r>
            <a:r>
              <a:rPr lang="fa-IR" sz="1600" dirty="0" smtClean="0">
                <a:solidFill>
                  <a:schemeClr val="bg1">
                    <a:lumMod val="50000"/>
                  </a:schemeClr>
                </a:solidFill>
                <a:cs typeface="B Lotus" panose="00000400000000000000" pitchFamily="2" charset="-78"/>
              </a:rPr>
              <a:t>صنعتی</a:t>
            </a:r>
            <a:endParaRPr lang="en-US" sz="1600" dirty="0">
              <a:solidFill>
                <a:schemeClr val="bg1">
                  <a:lumMod val="50000"/>
                </a:schemeClr>
              </a:solidFill>
              <a:cs typeface="B Lotus" panose="00000400000000000000" pitchFamily="2" charset="-78"/>
            </a:endParaRPr>
          </a:p>
          <a:p>
            <a:pPr algn="r" rtl="1"/>
            <a:r>
              <a:rPr lang="fa-IR" sz="1600" dirty="0">
                <a:solidFill>
                  <a:schemeClr val="bg1">
                    <a:lumMod val="50000"/>
                  </a:schemeClr>
                </a:solidFill>
                <a:cs typeface="B Lotus" panose="00000400000000000000" pitchFamily="2" charset="-78"/>
              </a:rPr>
              <a:t>ح- پيمان­هاي منعقد شده بر اساس «قرارداد همسان ساختمان و نصب (</a:t>
            </a:r>
            <a:r>
              <a:rPr lang="en-US" sz="1600" dirty="0">
                <a:solidFill>
                  <a:schemeClr val="bg1">
                    <a:lumMod val="50000"/>
                  </a:schemeClr>
                </a:solidFill>
                <a:cs typeface="B Lotus" panose="00000400000000000000" pitchFamily="2" charset="-78"/>
              </a:rPr>
              <a:t>C</a:t>
            </a:r>
            <a:r>
              <a:rPr lang="fa-IR" sz="1600" dirty="0">
                <a:solidFill>
                  <a:schemeClr val="bg1">
                    <a:lumMod val="50000"/>
                  </a:schemeClr>
                </a:solidFill>
                <a:cs typeface="B Lotus" panose="00000400000000000000" pitchFamily="2" charset="-78"/>
              </a:rPr>
              <a:t>) برای تاسیسات صنعتی و </a:t>
            </a:r>
            <a:r>
              <a:rPr lang="fa-IR" sz="1600" dirty="0" smtClean="0">
                <a:solidFill>
                  <a:schemeClr val="bg1">
                    <a:lumMod val="50000"/>
                  </a:schemeClr>
                </a:solidFill>
                <a:cs typeface="B Lotus" panose="00000400000000000000" pitchFamily="2" charset="-78"/>
              </a:rPr>
              <a:t>زیربنایی </a:t>
            </a:r>
          </a:p>
        </p:txBody>
      </p:sp>
    </p:spTree>
    <p:extLst>
      <p:ext uri="{BB962C8B-B14F-4D97-AF65-F5344CB8AC3E}">
        <p14:creationId xmlns:p14="http://schemas.microsoft.com/office/powerpoint/2010/main" val="1819559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repeatCount="3000" fill="hold" grpId="0" nodeType="afterEffect">
                                  <p:stCondLst>
                                    <p:cond delay="0"/>
                                  </p:stCondLst>
                                  <p:childTnLst>
                                    <p:set>
                                      <p:cBhvr>
                                        <p:cTn id="10" dur="1" fill="hold">
                                          <p:stCondLst>
                                            <p:cond delay="0"/>
                                          </p:stCondLst>
                                        </p:cTn>
                                        <p:tgtEl>
                                          <p:spTgt spid="74"/>
                                        </p:tgtEl>
                                        <p:attrNameLst>
                                          <p:attrName>style.visibility</p:attrName>
                                        </p:attrNameLst>
                                      </p:cBhvr>
                                      <p:to>
                                        <p:strVal val="visible"/>
                                      </p:to>
                                    </p:set>
                                    <p:animEffect transition="in" filter="fade">
                                      <p:cBhvr>
                                        <p:cTn id="11" dur="200"/>
                                        <p:tgtEl>
                                          <p:spTgt spid="74"/>
                                        </p:tgtEl>
                                      </p:cBhvr>
                                    </p:animEffect>
                                  </p:childTnLst>
                                </p:cTn>
                              </p:par>
                            </p:childTnLst>
                          </p:cTn>
                        </p:par>
                        <p:par>
                          <p:cTn id="12" fill="hold">
                            <p:stCondLst>
                              <p:cond delay="1100"/>
                            </p:stCondLst>
                            <p:childTnLst>
                              <p:par>
                                <p:cTn id="13" presetID="2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8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24"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4"/>
          <p:cNvSpPr>
            <a:spLocks noChangeArrowheads="1"/>
          </p:cNvSpPr>
          <p:nvPr/>
        </p:nvSpPr>
        <p:spPr bwMode="auto">
          <a:xfrm>
            <a:off x="0" y="6862582"/>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74" name="Isosceles Triangle 73"/>
          <p:cNvSpPr/>
          <p:nvPr/>
        </p:nvSpPr>
        <p:spPr>
          <a:xfrm rot="5400000" flipV="1">
            <a:off x="8591737" y="1889673"/>
            <a:ext cx="158212" cy="166026"/>
          </a:xfrm>
          <a:prstGeom prst="triangle">
            <a:avLst/>
          </a:prstGeom>
          <a:solidFill>
            <a:srgbClr val="059397"/>
          </a:solidFill>
          <a:ln w="12700" cap="sq">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D643D818-C6A6-4B44-A0F9-EC38D7D5ABFD}"/>
              </a:ext>
            </a:extLst>
          </p:cNvPr>
          <p:cNvSpPr/>
          <p:nvPr/>
        </p:nvSpPr>
        <p:spPr>
          <a:xfrm>
            <a:off x="731520" y="146526"/>
            <a:ext cx="4983663" cy="430887"/>
          </a:xfrm>
          <a:prstGeom prst="rect">
            <a:avLst/>
          </a:prstGeom>
        </p:spPr>
        <p:txBody>
          <a:bodyPr wrap="square" lIns="0" tIns="0" rIns="0" bIns="0">
            <a:spAutoFit/>
          </a:bodyPr>
          <a:lstStyle/>
          <a:p>
            <a:pPr algn="r" rtl="1"/>
            <a:r>
              <a:rPr lang="fa-IR" sz="2800" b="1" dirty="0" smtClean="0">
                <a:solidFill>
                  <a:srgbClr val="059397"/>
                </a:solidFill>
                <a:latin typeface="Segoe UI Light" panose="020B0502040204020203" pitchFamily="34" charset="0"/>
                <a:cs typeface="B Lotus" panose="00000400000000000000" pitchFamily="2" charset="-78"/>
              </a:rPr>
              <a:t>مزایای پیش نویس حاضر</a:t>
            </a:r>
            <a:endParaRPr lang="fa-IR" sz="2800" b="1" dirty="0">
              <a:solidFill>
                <a:srgbClr val="059397"/>
              </a:solidFill>
              <a:latin typeface="Segoe UI Light" panose="020B0502040204020203" pitchFamily="34" charset="0"/>
              <a:cs typeface="B Lotus" panose="00000400000000000000" pitchFamily="2" charset="-78"/>
            </a:endParaRPr>
          </a:p>
        </p:txBody>
      </p:sp>
      <p:sp>
        <p:nvSpPr>
          <p:cNvPr id="12" name="Rectangle 11"/>
          <p:cNvSpPr/>
          <p:nvPr/>
        </p:nvSpPr>
        <p:spPr>
          <a:xfrm>
            <a:off x="292101" y="1849575"/>
            <a:ext cx="8204200" cy="4647426"/>
          </a:xfrm>
          <a:prstGeom prst="rect">
            <a:avLst/>
          </a:prstGeom>
        </p:spPr>
        <p:txBody>
          <a:bodyPr wrap="square" lIns="0" tIns="0" rIns="0" bIns="0">
            <a:spAutoFit/>
          </a:bodyPr>
          <a:lstStyle/>
          <a:p>
            <a:pPr marL="0" lvl="1" algn="r" rtl="1"/>
            <a:r>
              <a:rPr lang="fa-IR" sz="1600" b="1" dirty="0" smtClean="0">
                <a:solidFill>
                  <a:srgbClr val="059397"/>
                </a:solidFill>
                <a:latin typeface="Segoe UI Semibold" pitchFamily="34" charset="0"/>
                <a:cs typeface="B Titr" panose="00000700000000000000" pitchFamily="2" charset="-78"/>
              </a:rPr>
              <a:t>دامنه کاربرد از نظر پرداخت ضمان تاخیر ایفای تعهدات مالی کارفرما:</a:t>
            </a:r>
          </a:p>
          <a:p>
            <a:pPr marL="0" lvl="1" algn="just" rtl="1">
              <a:spcBef>
                <a:spcPts val="1200"/>
              </a:spcBef>
            </a:pPr>
            <a:r>
              <a:rPr lang="fa-IR" sz="1600" dirty="0" smtClean="0">
                <a:solidFill>
                  <a:schemeClr val="bg1">
                    <a:lumMod val="50000"/>
                  </a:schemeClr>
                </a:solidFill>
                <a:cs typeface="B Lotus" panose="00000400000000000000" pitchFamily="2" charset="-78"/>
              </a:rPr>
              <a:t>تاکنون روشی برای محاسبه مبلغ ضمان </a:t>
            </a:r>
            <a:r>
              <a:rPr lang="fa-IR" sz="1600" dirty="0">
                <a:solidFill>
                  <a:schemeClr val="bg1">
                    <a:lumMod val="50000"/>
                  </a:schemeClr>
                </a:solidFill>
                <a:cs typeface="B Lotus" panose="00000400000000000000" pitchFamily="2" charset="-78"/>
              </a:rPr>
              <a:t>تاخیر ایفای تعهدات مالی کارفرما از سوی سازمان برنامه و بودجه کشور </a:t>
            </a:r>
            <a:r>
              <a:rPr lang="fa-IR" sz="1600" dirty="0" smtClean="0">
                <a:solidFill>
                  <a:schemeClr val="bg1">
                    <a:lumMod val="50000"/>
                  </a:schemeClr>
                </a:solidFill>
                <a:cs typeface="B Lotus" panose="00000400000000000000" pitchFamily="2" charset="-78"/>
              </a:rPr>
              <a:t>اعلام نشده است و دستورالعمل </a:t>
            </a:r>
            <a:r>
              <a:rPr lang="fa-IR" sz="1600" dirty="0">
                <a:solidFill>
                  <a:schemeClr val="bg1">
                    <a:lumMod val="50000"/>
                  </a:schemeClr>
                </a:solidFill>
                <a:cs typeface="B Lotus" panose="00000400000000000000" pitchFamily="2" charset="-78"/>
              </a:rPr>
              <a:t>«نحوه محاسبه تاخیرات ناشی از تاخیر در پرداخت­ صورت وضعیت­ها» (بخشنامه شماره 11082/54/5090-1 تاریخ 1360/09/02) </a:t>
            </a:r>
            <a:r>
              <a:rPr lang="fa-IR" sz="1600" dirty="0" smtClean="0">
                <a:solidFill>
                  <a:schemeClr val="bg1">
                    <a:lumMod val="50000"/>
                  </a:schemeClr>
                </a:solidFill>
                <a:cs typeface="B Lotus" panose="00000400000000000000" pitchFamily="2" charset="-78"/>
              </a:rPr>
              <a:t>نیز برای این موضوع قابل کاربرد نمی باشد. </a:t>
            </a:r>
          </a:p>
          <a:p>
            <a:pPr marL="0" lvl="1" algn="r" rtl="1">
              <a:spcBef>
                <a:spcPts val="1200"/>
              </a:spcBef>
              <a:spcAft>
                <a:spcPts val="1200"/>
              </a:spcAft>
            </a:pPr>
            <a:r>
              <a:rPr lang="fa-IR" sz="1600" dirty="0" smtClean="0">
                <a:solidFill>
                  <a:schemeClr val="bg1">
                    <a:lumMod val="50000"/>
                  </a:schemeClr>
                </a:solidFill>
                <a:cs typeface="B Lotus" panose="00000400000000000000" pitchFamily="2" charset="-78"/>
              </a:rPr>
              <a:t>در پیش نویس حاضر سعی </a:t>
            </a:r>
            <a:r>
              <a:rPr lang="fa-IR" sz="1600" dirty="0">
                <a:solidFill>
                  <a:schemeClr val="bg1">
                    <a:lumMod val="50000"/>
                  </a:schemeClr>
                </a:solidFill>
                <a:cs typeface="B Lotus" panose="00000400000000000000" pitchFamily="2" charset="-78"/>
              </a:rPr>
              <a:t>شده است </a:t>
            </a:r>
            <a:r>
              <a:rPr lang="fa-IR" sz="1600" dirty="0" smtClean="0">
                <a:solidFill>
                  <a:schemeClr val="bg1">
                    <a:lumMod val="50000"/>
                  </a:schemeClr>
                </a:solidFill>
                <a:cs typeface="B Lotus" panose="00000400000000000000" pitchFamily="2" charset="-78"/>
              </a:rPr>
              <a:t>ضمن ارائه روش محاسبه ضمان </a:t>
            </a:r>
            <a:r>
              <a:rPr lang="fa-IR" sz="1600" dirty="0">
                <a:solidFill>
                  <a:schemeClr val="bg1">
                    <a:lumMod val="50000"/>
                  </a:schemeClr>
                </a:solidFill>
                <a:cs typeface="B Lotus" panose="00000400000000000000" pitchFamily="2" charset="-78"/>
              </a:rPr>
              <a:t>تاخیر ایفای تعهدات مالی </a:t>
            </a:r>
            <a:r>
              <a:rPr lang="fa-IR" sz="1600" dirty="0" smtClean="0">
                <a:solidFill>
                  <a:schemeClr val="bg1">
                    <a:lumMod val="50000"/>
                  </a:schemeClr>
                </a:solidFill>
                <a:cs typeface="B Lotus" panose="00000400000000000000" pitchFamily="2" charset="-78"/>
              </a:rPr>
              <a:t>کارفرما، </a:t>
            </a:r>
            <a:r>
              <a:rPr lang="fa-IR" sz="1600" dirty="0">
                <a:solidFill>
                  <a:schemeClr val="bg1">
                    <a:lumMod val="50000"/>
                  </a:schemeClr>
                </a:solidFill>
                <a:cs typeface="B Lotus" panose="00000400000000000000" pitchFamily="2" charset="-78"/>
              </a:rPr>
              <a:t>دامنه شمول آن </a:t>
            </a:r>
            <a:r>
              <a:rPr lang="fa-IR" sz="1600" dirty="0" smtClean="0">
                <a:solidFill>
                  <a:schemeClr val="bg1">
                    <a:lumMod val="50000"/>
                  </a:schemeClr>
                </a:solidFill>
                <a:cs typeface="B Lotus" panose="00000400000000000000" pitchFamily="2" charset="-78"/>
              </a:rPr>
              <a:t>به کلیه قراردادهای </a:t>
            </a:r>
            <a:r>
              <a:rPr lang="fa-IR" sz="1600" dirty="0">
                <a:solidFill>
                  <a:schemeClr val="bg1">
                    <a:lumMod val="50000"/>
                  </a:schemeClr>
                </a:solidFill>
                <a:cs typeface="B Lotus" panose="00000400000000000000" pitchFamily="2" charset="-78"/>
              </a:rPr>
              <a:t>موضوع </a:t>
            </a:r>
            <a:r>
              <a:rPr lang="fa-IR" sz="1600" dirty="0" smtClean="0">
                <a:solidFill>
                  <a:schemeClr val="bg1">
                    <a:lumMod val="50000"/>
                  </a:schemeClr>
                </a:solidFill>
                <a:cs typeface="B Lotus" panose="00000400000000000000" pitchFamily="2" charset="-78"/>
              </a:rPr>
              <a:t>ماده </a:t>
            </a:r>
            <a:r>
              <a:rPr lang="fa-IR" sz="1600" dirty="0">
                <a:solidFill>
                  <a:schemeClr val="bg1">
                    <a:lumMod val="50000"/>
                  </a:schemeClr>
                </a:solidFill>
                <a:cs typeface="B Lotus" panose="00000400000000000000" pitchFamily="2" charset="-78"/>
              </a:rPr>
              <a:t>(1) آیین­نامه تضمین معاملات دولتی گسترش یابد. </a:t>
            </a:r>
            <a:r>
              <a:rPr lang="fa-IR" sz="1600" dirty="0" smtClean="0">
                <a:solidFill>
                  <a:schemeClr val="bg1">
                    <a:lumMod val="50000"/>
                  </a:schemeClr>
                </a:solidFill>
                <a:cs typeface="B Lotus" panose="00000400000000000000" pitchFamily="2" charset="-78"/>
              </a:rPr>
              <a:t>دامنه </a:t>
            </a:r>
            <a:r>
              <a:rPr lang="fa-IR" sz="1600" dirty="0">
                <a:solidFill>
                  <a:schemeClr val="bg1">
                    <a:lumMod val="50000"/>
                  </a:schemeClr>
                </a:solidFill>
                <a:cs typeface="B Lotus" panose="00000400000000000000" pitchFamily="2" charset="-78"/>
              </a:rPr>
              <a:t>کاربرد </a:t>
            </a:r>
            <a:r>
              <a:rPr lang="fa-IR" sz="1600" dirty="0" smtClean="0">
                <a:solidFill>
                  <a:schemeClr val="bg1">
                    <a:lumMod val="50000"/>
                  </a:schemeClr>
                </a:solidFill>
                <a:cs typeface="B Lotus" panose="00000400000000000000" pitchFamily="2" charset="-78"/>
              </a:rPr>
              <a:t>پیش نویس حاضر از نظر </a:t>
            </a:r>
            <a:r>
              <a:rPr lang="fa-IR" sz="1600" dirty="0">
                <a:solidFill>
                  <a:schemeClr val="bg1">
                    <a:lumMod val="50000"/>
                  </a:schemeClr>
                </a:solidFill>
                <a:cs typeface="B Lotus" panose="00000400000000000000" pitchFamily="2" charset="-78"/>
              </a:rPr>
              <a:t>محاسبه ضمان تاخیر ایفای تعهدات مالی کارفرما </a:t>
            </a:r>
            <a:r>
              <a:rPr lang="fa-IR" sz="1600" dirty="0" smtClean="0">
                <a:solidFill>
                  <a:schemeClr val="bg1">
                    <a:lumMod val="50000"/>
                  </a:schemeClr>
                </a:solidFill>
                <a:cs typeface="B Lotus" panose="00000400000000000000" pitchFamily="2" charset="-78"/>
              </a:rPr>
              <a:t>به </a:t>
            </a:r>
            <a:r>
              <a:rPr lang="fa-IR" sz="1600" dirty="0">
                <a:solidFill>
                  <a:schemeClr val="bg1">
                    <a:lumMod val="50000"/>
                  </a:schemeClr>
                </a:solidFill>
                <a:cs typeface="B Lotus" panose="00000400000000000000" pitchFamily="2" charset="-78"/>
              </a:rPr>
              <a:t>شرح ذیل می </a:t>
            </a:r>
            <a:r>
              <a:rPr lang="fa-IR" sz="1600" dirty="0" smtClean="0">
                <a:solidFill>
                  <a:schemeClr val="bg1">
                    <a:lumMod val="50000"/>
                  </a:schemeClr>
                </a:solidFill>
                <a:cs typeface="B Lotus" panose="00000400000000000000" pitchFamily="2" charset="-78"/>
              </a:rPr>
              <a:t>باشد: </a:t>
            </a:r>
          </a:p>
          <a:p>
            <a:pPr algn="r" rtl="1"/>
            <a:r>
              <a:rPr lang="fa-IR" sz="1600" dirty="0" smtClean="0">
                <a:solidFill>
                  <a:schemeClr val="bg1">
                    <a:lumMod val="50000"/>
                  </a:schemeClr>
                </a:solidFill>
                <a:cs typeface="B Lotus" panose="00000400000000000000" pitchFamily="2" charset="-78"/>
              </a:rPr>
              <a:t>آ- موافقتنامه</a:t>
            </a:r>
            <a:r>
              <a:rPr lang="fa-IR" sz="1600" dirty="0">
                <a:solidFill>
                  <a:schemeClr val="bg1">
                    <a:lumMod val="50000"/>
                  </a:schemeClr>
                </a:solidFill>
                <a:cs typeface="B Lotus" panose="00000400000000000000" pitchFamily="2" charset="-78"/>
              </a:rPr>
              <a:t>، شرايط عمومي و شرايط خصوصي پيمان </a:t>
            </a:r>
            <a:endParaRPr lang="fa-IR" sz="1600" dirty="0" smtClean="0">
              <a:solidFill>
                <a:schemeClr val="bg1">
                  <a:lumMod val="50000"/>
                </a:schemeClr>
              </a:solidFill>
              <a:cs typeface="B Lotus" panose="00000400000000000000" pitchFamily="2" charset="-78"/>
            </a:endParaRPr>
          </a:p>
          <a:p>
            <a:pPr algn="r" rtl="1"/>
            <a:r>
              <a:rPr lang="fa-IR" sz="1600" dirty="0" smtClean="0">
                <a:solidFill>
                  <a:schemeClr val="bg1">
                    <a:lumMod val="50000"/>
                  </a:schemeClr>
                </a:solidFill>
                <a:cs typeface="B Lotus" panose="00000400000000000000" pitchFamily="2" charset="-78"/>
              </a:rPr>
              <a:t>ب- </a:t>
            </a:r>
            <a:r>
              <a:rPr lang="fa-IR" sz="1600" dirty="0">
                <a:solidFill>
                  <a:schemeClr val="bg1">
                    <a:lumMod val="50000"/>
                  </a:schemeClr>
                </a:solidFill>
                <a:cs typeface="B Lotus" panose="00000400000000000000" pitchFamily="2" charset="-78"/>
              </a:rPr>
              <a:t>قرارداد همسان طرح و </a:t>
            </a:r>
            <a:r>
              <a:rPr lang="fa-IR" sz="1600" dirty="0" smtClean="0">
                <a:solidFill>
                  <a:schemeClr val="bg1">
                    <a:lumMod val="50000"/>
                  </a:schemeClr>
                </a:solidFill>
                <a:cs typeface="B Lotus" panose="00000400000000000000" pitchFamily="2" charset="-78"/>
              </a:rPr>
              <a:t>ساخت</a:t>
            </a:r>
            <a:endParaRPr lang="en-US" sz="1600" dirty="0">
              <a:solidFill>
                <a:schemeClr val="bg1">
                  <a:lumMod val="50000"/>
                </a:schemeClr>
              </a:solidFill>
              <a:cs typeface="B Lotus" panose="00000400000000000000" pitchFamily="2" charset="-78"/>
            </a:endParaRPr>
          </a:p>
          <a:p>
            <a:pPr algn="r" rtl="1"/>
            <a:r>
              <a:rPr lang="fa-IR" sz="1600" dirty="0" smtClean="0">
                <a:solidFill>
                  <a:schemeClr val="bg1">
                    <a:lumMod val="50000"/>
                  </a:schemeClr>
                </a:solidFill>
                <a:cs typeface="B Lotus" panose="00000400000000000000" pitchFamily="2" charset="-78"/>
              </a:rPr>
              <a:t>پ- انعقاد پيمان بر اساس فهرست بهاي تجميع شده راه، باند فرودگاه و زيرسازي راه­آهن</a:t>
            </a:r>
            <a:endParaRPr lang="en-US" sz="1600" dirty="0" smtClean="0">
              <a:solidFill>
                <a:schemeClr val="bg1">
                  <a:lumMod val="50000"/>
                </a:schemeClr>
              </a:solidFill>
              <a:cs typeface="B Lotus" panose="00000400000000000000" pitchFamily="2" charset="-78"/>
            </a:endParaRPr>
          </a:p>
          <a:p>
            <a:pPr algn="r" rtl="1"/>
            <a:r>
              <a:rPr lang="fa-IR" sz="1600" dirty="0" smtClean="0">
                <a:solidFill>
                  <a:schemeClr val="bg1">
                    <a:lumMod val="50000"/>
                  </a:schemeClr>
                </a:solidFill>
                <a:cs typeface="B Lotus" panose="00000400000000000000" pitchFamily="2" charset="-78"/>
              </a:rPr>
              <a:t>ت- انعقاد پیمان اجراي كارهاي ساختماني به صورت سرجمع</a:t>
            </a:r>
            <a:endParaRPr lang="en-US" sz="1600" dirty="0" smtClean="0">
              <a:solidFill>
                <a:schemeClr val="bg1">
                  <a:lumMod val="50000"/>
                </a:schemeClr>
              </a:solidFill>
              <a:cs typeface="B Lotus" panose="00000400000000000000" pitchFamily="2" charset="-78"/>
            </a:endParaRPr>
          </a:p>
          <a:p>
            <a:pPr algn="r" rtl="1"/>
            <a:r>
              <a:rPr lang="fa-IR" sz="1600" dirty="0" smtClean="0">
                <a:solidFill>
                  <a:schemeClr val="bg1">
                    <a:lumMod val="50000"/>
                  </a:schemeClr>
                </a:solidFill>
                <a:cs typeface="B Lotus" panose="00000400000000000000" pitchFamily="2" charset="-78"/>
              </a:rPr>
              <a:t>ث- پيمانهاي مهندسي، تامين كالا و تجهيزات، ساختمان و نصب به صورت توام (</a:t>
            </a:r>
            <a:r>
              <a:rPr lang="en-US" sz="1600" dirty="0" smtClean="0">
                <a:solidFill>
                  <a:schemeClr val="bg1">
                    <a:lumMod val="50000"/>
                  </a:schemeClr>
                </a:solidFill>
                <a:cs typeface="B Lotus" panose="00000400000000000000" pitchFamily="2" charset="-78"/>
              </a:rPr>
              <a:t>EPC</a:t>
            </a:r>
            <a:r>
              <a:rPr lang="fa-IR" sz="1600" dirty="0" smtClean="0">
                <a:solidFill>
                  <a:schemeClr val="bg1">
                    <a:lumMod val="50000"/>
                  </a:schemeClr>
                </a:solidFill>
                <a:cs typeface="B Lotus" panose="00000400000000000000" pitchFamily="2" charset="-78"/>
              </a:rPr>
              <a:t>)، برای کارهای صنعتی </a:t>
            </a:r>
          </a:p>
          <a:p>
            <a:pPr algn="r" rtl="1"/>
            <a:r>
              <a:rPr lang="fa-IR" sz="1600" dirty="0" smtClean="0">
                <a:solidFill>
                  <a:schemeClr val="bg1">
                    <a:lumMod val="50000"/>
                  </a:schemeClr>
                </a:solidFill>
                <a:cs typeface="B Lotus" panose="00000400000000000000" pitchFamily="2" charset="-78"/>
              </a:rPr>
              <a:t>ج- </a:t>
            </a:r>
            <a:r>
              <a:rPr lang="fa-IR" sz="1600" dirty="0">
                <a:solidFill>
                  <a:schemeClr val="bg1">
                    <a:lumMod val="50000"/>
                  </a:schemeClr>
                </a:solidFill>
                <a:cs typeface="B Lotus" panose="00000400000000000000" pitchFamily="2" charset="-78"/>
              </a:rPr>
              <a:t>موافقتنامه، شرایط عمومی و شرایط خصوصی پیمان­های مهندسی، تامین کالا و تجهیزات به صورت توام (</a:t>
            </a:r>
            <a:r>
              <a:rPr lang="en-US" sz="1600" dirty="0">
                <a:solidFill>
                  <a:schemeClr val="bg1">
                    <a:lumMod val="50000"/>
                  </a:schemeClr>
                </a:solidFill>
                <a:cs typeface="B Lotus" panose="00000400000000000000" pitchFamily="2" charset="-78"/>
              </a:rPr>
              <a:t>EP</a:t>
            </a:r>
            <a:r>
              <a:rPr lang="fa-IR" sz="1600" dirty="0">
                <a:solidFill>
                  <a:schemeClr val="bg1">
                    <a:lumMod val="50000"/>
                  </a:schemeClr>
                </a:solidFill>
                <a:cs typeface="B Lotus" panose="00000400000000000000" pitchFamily="2" charset="-78"/>
              </a:rPr>
              <a:t>)، </a:t>
            </a:r>
            <a:r>
              <a:rPr lang="fa-IR" sz="1600" dirty="0" smtClean="0">
                <a:solidFill>
                  <a:schemeClr val="bg1">
                    <a:lumMod val="50000"/>
                  </a:schemeClr>
                </a:solidFill>
                <a:cs typeface="B Lotus" panose="00000400000000000000" pitchFamily="2" charset="-78"/>
              </a:rPr>
              <a:t>کارهای صنعتی</a:t>
            </a:r>
            <a:endParaRPr lang="en-US" sz="1600" dirty="0">
              <a:solidFill>
                <a:schemeClr val="bg1">
                  <a:lumMod val="50000"/>
                </a:schemeClr>
              </a:solidFill>
              <a:cs typeface="B Lotus" panose="00000400000000000000" pitchFamily="2" charset="-78"/>
            </a:endParaRPr>
          </a:p>
          <a:p>
            <a:pPr algn="r" rtl="1"/>
            <a:r>
              <a:rPr lang="fa-IR" sz="1600" dirty="0">
                <a:solidFill>
                  <a:schemeClr val="bg1">
                    <a:lumMod val="50000"/>
                  </a:schemeClr>
                </a:solidFill>
                <a:cs typeface="B Lotus" panose="00000400000000000000" pitchFamily="2" charset="-78"/>
              </a:rPr>
              <a:t>چ- موافقتنامه، شرایط عمومی و شرایط خصوصی پیمان­های تامین کالا و تجهیزات، ساختمان و نصب به صورت توام (</a:t>
            </a:r>
            <a:r>
              <a:rPr lang="en-US" sz="1600" dirty="0">
                <a:solidFill>
                  <a:schemeClr val="bg1">
                    <a:lumMod val="50000"/>
                  </a:schemeClr>
                </a:solidFill>
                <a:cs typeface="B Lotus" panose="00000400000000000000" pitchFamily="2" charset="-78"/>
              </a:rPr>
              <a:t>PC</a:t>
            </a:r>
            <a:r>
              <a:rPr lang="fa-IR" sz="1600" dirty="0">
                <a:solidFill>
                  <a:schemeClr val="bg1">
                    <a:lumMod val="50000"/>
                  </a:schemeClr>
                </a:solidFill>
                <a:cs typeface="B Lotus" panose="00000400000000000000" pitchFamily="2" charset="-78"/>
              </a:rPr>
              <a:t>)، </a:t>
            </a:r>
            <a:r>
              <a:rPr lang="fa-IR" sz="1600" dirty="0" smtClean="0">
                <a:solidFill>
                  <a:schemeClr val="bg1">
                    <a:lumMod val="50000"/>
                  </a:schemeClr>
                </a:solidFill>
                <a:cs typeface="B Lotus" panose="00000400000000000000" pitchFamily="2" charset="-78"/>
              </a:rPr>
              <a:t>صنعتی</a:t>
            </a:r>
            <a:endParaRPr lang="en-US" sz="1600" dirty="0">
              <a:solidFill>
                <a:schemeClr val="bg1">
                  <a:lumMod val="50000"/>
                </a:schemeClr>
              </a:solidFill>
              <a:cs typeface="B Lotus" panose="00000400000000000000" pitchFamily="2" charset="-78"/>
            </a:endParaRPr>
          </a:p>
          <a:p>
            <a:pPr algn="r" rtl="1"/>
            <a:r>
              <a:rPr lang="fa-IR" sz="1600" dirty="0">
                <a:solidFill>
                  <a:schemeClr val="bg1">
                    <a:lumMod val="50000"/>
                  </a:schemeClr>
                </a:solidFill>
                <a:cs typeface="B Lotus" panose="00000400000000000000" pitchFamily="2" charset="-78"/>
              </a:rPr>
              <a:t>ح- پيمان­هاي منعقد شده بر اساس «قرارداد همسان ساختمان و نصب (</a:t>
            </a:r>
            <a:r>
              <a:rPr lang="en-US" sz="1600" dirty="0">
                <a:solidFill>
                  <a:schemeClr val="bg1">
                    <a:lumMod val="50000"/>
                  </a:schemeClr>
                </a:solidFill>
                <a:cs typeface="B Lotus" panose="00000400000000000000" pitchFamily="2" charset="-78"/>
              </a:rPr>
              <a:t>C</a:t>
            </a:r>
            <a:r>
              <a:rPr lang="fa-IR" sz="1600" dirty="0">
                <a:solidFill>
                  <a:schemeClr val="bg1">
                    <a:lumMod val="50000"/>
                  </a:schemeClr>
                </a:solidFill>
                <a:cs typeface="B Lotus" panose="00000400000000000000" pitchFamily="2" charset="-78"/>
              </a:rPr>
              <a:t>) برای تاسیسات صنعتی و </a:t>
            </a:r>
            <a:r>
              <a:rPr lang="fa-IR" sz="1600" dirty="0" smtClean="0">
                <a:solidFill>
                  <a:schemeClr val="bg1">
                    <a:lumMod val="50000"/>
                  </a:schemeClr>
                </a:solidFill>
                <a:cs typeface="B Lotus" panose="00000400000000000000" pitchFamily="2" charset="-78"/>
              </a:rPr>
              <a:t>زیربنایی </a:t>
            </a:r>
          </a:p>
          <a:p>
            <a:pPr algn="r" rtl="1"/>
            <a:r>
              <a:rPr lang="fa-IR" sz="1600" dirty="0" smtClean="0">
                <a:solidFill>
                  <a:schemeClr val="bg1">
                    <a:lumMod val="50000"/>
                  </a:schemeClr>
                </a:solidFill>
                <a:cs typeface="B Lotus" panose="00000400000000000000" pitchFamily="2" charset="-78"/>
              </a:rPr>
              <a:t>خ- </a:t>
            </a:r>
            <a:r>
              <a:rPr lang="fa-IR" sz="1600" dirty="0">
                <a:solidFill>
                  <a:schemeClr val="bg1">
                    <a:lumMod val="50000"/>
                  </a:schemeClr>
                </a:solidFill>
                <a:cs typeface="B Lotus" panose="00000400000000000000" pitchFamily="2" charset="-78"/>
              </a:rPr>
              <a:t>موافقتنامه وشرایط عمومی همسان قراردادهاي خدمات مشاوره </a:t>
            </a:r>
            <a:endParaRPr lang="fa-IR" sz="1600" dirty="0" smtClean="0">
              <a:solidFill>
                <a:schemeClr val="bg1">
                  <a:lumMod val="50000"/>
                </a:schemeClr>
              </a:solidFill>
              <a:cs typeface="B Lotus" panose="00000400000000000000" pitchFamily="2" charset="-78"/>
            </a:endParaRPr>
          </a:p>
          <a:p>
            <a:pPr algn="r" rtl="1"/>
            <a:r>
              <a:rPr lang="fa-IR" sz="1600" dirty="0" smtClean="0">
                <a:solidFill>
                  <a:schemeClr val="bg1">
                    <a:lumMod val="50000"/>
                  </a:schemeClr>
                </a:solidFill>
                <a:cs typeface="B Lotus" panose="00000400000000000000" pitchFamily="2" charset="-78"/>
              </a:rPr>
              <a:t>د- </a:t>
            </a:r>
            <a:r>
              <a:rPr lang="fa-IR" sz="1600" dirty="0">
                <a:solidFill>
                  <a:schemeClr val="bg1">
                    <a:lumMod val="50000"/>
                  </a:schemeClr>
                </a:solidFill>
                <a:cs typeface="B Lotus" panose="00000400000000000000" pitchFamily="2" charset="-78"/>
              </a:rPr>
              <a:t>سایر پیمان­ها و قراردادهای موضوع ماده (1) آیین­نامه تضمین معاملات </a:t>
            </a:r>
            <a:r>
              <a:rPr lang="fa-IR" sz="1600" dirty="0" smtClean="0">
                <a:solidFill>
                  <a:schemeClr val="bg1">
                    <a:lumMod val="50000"/>
                  </a:schemeClr>
                </a:solidFill>
                <a:cs typeface="B Lotus" panose="00000400000000000000" pitchFamily="2" charset="-78"/>
              </a:rPr>
              <a:t>دولتی.</a:t>
            </a:r>
            <a:endParaRPr lang="fa-IR" sz="1600" dirty="0">
              <a:solidFill>
                <a:schemeClr val="bg1">
                  <a:lumMod val="50000"/>
                </a:schemeClr>
              </a:solidFill>
              <a:cs typeface="B Lotus" panose="00000400000000000000" pitchFamily="2" charset="-78"/>
            </a:endParaRPr>
          </a:p>
        </p:txBody>
      </p:sp>
    </p:spTree>
    <p:extLst>
      <p:ext uri="{BB962C8B-B14F-4D97-AF65-F5344CB8AC3E}">
        <p14:creationId xmlns:p14="http://schemas.microsoft.com/office/powerpoint/2010/main" val="528906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repeatCount="3000" fill="hold" grpId="0" nodeType="afterEffect">
                                  <p:stCondLst>
                                    <p:cond delay="0"/>
                                  </p:stCondLst>
                                  <p:childTnLst>
                                    <p:set>
                                      <p:cBhvr>
                                        <p:cTn id="10" dur="1" fill="hold">
                                          <p:stCondLst>
                                            <p:cond delay="0"/>
                                          </p:stCondLst>
                                        </p:cTn>
                                        <p:tgtEl>
                                          <p:spTgt spid="74"/>
                                        </p:tgtEl>
                                        <p:attrNameLst>
                                          <p:attrName>style.visibility</p:attrName>
                                        </p:attrNameLst>
                                      </p:cBhvr>
                                      <p:to>
                                        <p:strVal val="visible"/>
                                      </p:to>
                                    </p:set>
                                    <p:animEffect transition="in" filter="fade">
                                      <p:cBhvr>
                                        <p:cTn id="11" dur="200"/>
                                        <p:tgtEl>
                                          <p:spTgt spid="74"/>
                                        </p:tgtEl>
                                      </p:cBhvr>
                                    </p:animEffect>
                                  </p:childTnLst>
                                </p:cTn>
                              </p:par>
                            </p:childTnLst>
                          </p:cTn>
                        </p:par>
                        <p:par>
                          <p:cTn id="12" fill="hold">
                            <p:stCondLst>
                              <p:cond delay="1100"/>
                            </p:stCondLst>
                            <p:childTnLst>
                              <p:par>
                                <p:cTn id="13" presetID="2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8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24"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4"/>
          <p:cNvSpPr>
            <a:spLocks noChangeArrowheads="1"/>
          </p:cNvSpPr>
          <p:nvPr/>
        </p:nvSpPr>
        <p:spPr bwMode="auto">
          <a:xfrm>
            <a:off x="0" y="6862582"/>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74" name="Isosceles Triangle 73"/>
          <p:cNvSpPr/>
          <p:nvPr/>
        </p:nvSpPr>
        <p:spPr>
          <a:xfrm rot="5400000" flipV="1">
            <a:off x="8591737" y="1889673"/>
            <a:ext cx="158212" cy="166026"/>
          </a:xfrm>
          <a:prstGeom prst="triangle">
            <a:avLst/>
          </a:prstGeom>
          <a:solidFill>
            <a:srgbClr val="059397"/>
          </a:solidFill>
          <a:ln w="12700" cap="sq">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D643D818-C6A6-4B44-A0F9-EC38D7D5ABFD}"/>
              </a:ext>
            </a:extLst>
          </p:cNvPr>
          <p:cNvSpPr/>
          <p:nvPr/>
        </p:nvSpPr>
        <p:spPr>
          <a:xfrm>
            <a:off x="731520" y="146526"/>
            <a:ext cx="4983663" cy="430887"/>
          </a:xfrm>
          <a:prstGeom prst="rect">
            <a:avLst/>
          </a:prstGeom>
        </p:spPr>
        <p:txBody>
          <a:bodyPr wrap="square" lIns="0" tIns="0" rIns="0" bIns="0">
            <a:spAutoFit/>
          </a:bodyPr>
          <a:lstStyle/>
          <a:p>
            <a:pPr algn="r" rtl="1"/>
            <a:r>
              <a:rPr lang="fa-IR" sz="2800" b="1" dirty="0" smtClean="0">
                <a:solidFill>
                  <a:srgbClr val="059397"/>
                </a:solidFill>
                <a:latin typeface="Segoe UI Light" panose="020B0502040204020203" pitchFamily="34" charset="0"/>
                <a:cs typeface="B Lotus" panose="00000400000000000000" pitchFamily="2" charset="-78"/>
              </a:rPr>
              <a:t>مزایای پیش نویس حاضر</a:t>
            </a:r>
            <a:endParaRPr lang="fa-IR" sz="2800" b="1" dirty="0">
              <a:solidFill>
                <a:srgbClr val="059397"/>
              </a:solidFill>
              <a:latin typeface="Segoe UI Light" panose="020B0502040204020203" pitchFamily="34" charset="0"/>
              <a:cs typeface="B Lotus" panose="00000400000000000000" pitchFamily="2" charset="-78"/>
            </a:endParaRPr>
          </a:p>
        </p:txBody>
      </p:sp>
      <p:sp>
        <p:nvSpPr>
          <p:cNvPr id="12" name="Rectangle 11"/>
          <p:cNvSpPr/>
          <p:nvPr/>
        </p:nvSpPr>
        <p:spPr>
          <a:xfrm>
            <a:off x="393699" y="1849575"/>
            <a:ext cx="8102601" cy="2893100"/>
          </a:xfrm>
          <a:prstGeom prst="rect">
            <a:avLst/>
          </a:prstGeom>
        </p:spPr>
        <p:txBody>
          <a:bodyPr wrap="square" lIns="0" tIns="0" rIns="0" bIns="0">
            <a:spAutoFit/>
          </a:bodyPr>
          <a:lstStyle/>
          <a:p>
            <a:pPr marL="0" lvl="1" algn="r" rtl="1"/>
            <a:r>
              <a:rPr lang="fa-IR" sz="1600" b="1" dirty="0" smtClean="0">
                <a:solidFill>
                  <a:srgbClr val="059397"/>
                </a:solidFill>
                <a:latin typeface="Segoe UI Semibold" pitchFamily="34" charset="0"/>
                <a:cs typeface="B Titr" panose="00000700000000000000" pitchFamily="2" charset="-78"/>
              </a:rPr>
              <a:t>نحوه کاربرد برای قراردادهای جدید:</a:t>
            </a:r>
          </a:p>
          <a:p>
            <a:pPr marL="0" lvl="1" algn="just" rtl="1">
              <a:lnSpc>
                <a:spcPct val="150000"/>
              </a:lnSpc>
              <a:spcBef>
                <a:spcPts val="1200"/>
              </a:spcBef>
            </a:pPr>
            <a:r>
              <a:rPr lang="fa-IR" dirty="0" smtClean="0">
                <a:solidFill>
                  <a:schemeClr val="bg1">
                    <a:lumMod val="50000"/>
                  </a:schemeClr>
                </a:solidFill>
                <a:cs typeface="B Lotus" panose="00000400000000000000" pitchFamily="2" charset="-78"/>
              </a:rPr>
              <a:t>براي </a:t>
            </a:r>
            <a:r>
              <a:rPr lang="fa-IR" dirty="0">
                <a:solidFill>
                  <a:schemeClr val="bg1">
                    <a:lumMod val="50000"/>
                  </a:schemeClr>
                </a:solidFill>
                <a:cs typeface="B Lotus" panose="00000400000000000000" pitchFamily="2" charset="-78"/>
              </a:rPr>
              <a:t>قراردادهايی که تاریخ تسلیم پیشنهاد قیمت آنها پس از تاریخ </a:t>
            </a:r>
            <a:r>
              <a:rPr lang="fa-IR" dirty="0" smtClean="0">
                <a:solidFill>
                  <a:schemeClr val="bg1">
                    <a:lumMod val="50000"/>
                  </a:schemeClr>
                </a:solidFill>
                <a:cs typeface="B Lotus" panose="00000400000000000000" pitchFamily="2" charset="-78"/>
              </a:rPr>
              <a:t>ابلاغ این دستورالعمل باشد، این دستورالعمل ضمیمه </a:t>
            </a:r>
            <a:r>
              <a:rPr lang="fa-IR" dirty="0">
                <a:solidFill>
                  <a:schemeClr val="bg1">
                    <a:lumMod val="50000"/>
                  </a:schemeClr>
                </a:solidFill>
                <a:cs typeface="B Lotus" panose="00000400000000000000" pitchFamily="2" charset="-78"/>
              </a:rPr>
              <a:t>قرارداد شده و بخشنامه شماره 11082/54/5090-1 تاریخ </a:t>
            </a:r>
            <a:r>
              <a:rPr lang="fa-IR" dirty="0" smtClean="0">
                <a:solidFill>
                  <a:schemeClr val="bg1">
                    <a:lumMod val="50000"/>
                  </a:schemeClr>
                </a:solidFill>
                <a:cs typeface="B Lotus" panose="00000400000000000000" pitchFamily="2" charset="-78"/>
              </a:rPr>
              <a:t>1360/09/02 (دستورالعمل </a:t>
            </a:r>
            <a:r>
              <a:rPr lang="fa-IR" dirty="0">
                <a:solidFill>
                  <a:schemeClr val="bg1">
                    <a:lumMod val="50000"/>
                  </a:schemeClr>
                </a:solidFill>
                <a:cs typeface="B Lotus" panose="00000400000000000000" pitchFamily="2" charset="-78"/>
              </a:rPr>
              <a:t>نحوه محاسبه تاخیرات ناشی از تاخیر در پرداخت­ صورت وضعیت­ها) فاقد اعتبار </a:t>
            </a:r>
            <a:r>
              <a:rPr lang="fa-IR" dirty="0" smtClean="0">
                <a:solidFill>
                  <a:schemeClr val="bg1">
                    <a:lumMod val="50000"/>
                  </a:schemeClr>
                </a:solidFill>
                <a:cs typeface="B Lotus" panose="00000400000000000000" pitchFamily="2" charset="-78"/>
              </a:rPr>
              <a:t>خواهد بود. همچنین ضرورت دارد پيمانكار </a:t>
            </a:r>
            <a:r>
              <a:rPr lang="fa-IR" dirty="0">
                <a:solidFill>
                  <a:schemeClr val="bg1">
                    <a:lumMod val="50000"/>
                  </a:schemeClr>
                </a:solidFill>
                <a:cs typeface="B Lotus" panose="00000400000000000000" pitchFamily="2" charset="-78"/>
              </a:rPr>
              <a:t>انصراف رسمي خود را از مطالبه و دريافت سایر حقوق و خسارت­هاي قراردادی ناشی از تاخير ایفای تعهدات مالی کارفرما (حقوق موازی با این بخشنامه) طبق فرم­های پیوست به كارفرما تسلیم نماید. </a:t>
            </a:r>
            <a:r>
              <a:rPr lang="fa-IR" dirty="0" smtClean="0">
                <a:solidFill>
                  <a:schemeClr val="bg1">
                    <a:lumMod val="50000"/>
                  </a:schemeClr>
                </a:solidFill>
                <a:cs typeface="B Lotus" panose="00000400000000000000" pitchFamily="2" charset="-78"/>
              </a:rPr>
              <a:t>این فرم ها در </a:t>
            </a:r>
            <a:r>
              <a:rPr lang="fa-IR" dirty="0">
                <a:solidFill>
                  <a:schemeClr val="bg1">
                    <a:lumMod val="50000"/>
                  </a:schemeClr>
                </a:solidFill>
                <a:cs typeface="B Lotus" panose="00000400000000000000" pitchFamily="2" charset="-78"/>
              </a:rPr>
              <a:t>اسناد ارجاع كار، ارائه شده و توسط پيشنهاد دهندگان تكميل، مهر و امضا شده و ضمیمه قرارداد </a:t>
            </a:r>
            <a:r>
              <a:rPr lang="fa-IR" dirty="0" smtClean="0">
                <a:solidFill>
                  <a:schemeClr val="bg1">
                    <a:lumMod val="50000"/>
                  </a:schemeClr>
                </a:solidFill>
                <a:cs typeface="B Lotus" panose="00000400000000000000" pitchFamily="2" charset="-78"/>
              </a:rPr>
              <a:t>میگردد.</a:t>
            </a:r>
            <a:endParaRPr lang="fa-IR" dirty="0">
              <a:solidFill>
                <a:schemeClr val="bg1">
                  <a:lumMod val="50000"/>
                </a:schemeClr>
              </a:solidFill>
              <a:cs typeface="B Lotus" panose="00000400000000000000" pitchFamily="2" charset="-78"/>
            </a:endParaRPr>
          </a:p>
        </p:txBody>
      </p:sp>
    </p:spTree>
    <p:extLst>
      <p:ext uri="{BB962C8B-B14F-4D97-AF65-F5344CB8AC3E}">
        <p14:creationId xmlns:p14="http://schemas.microsoft.com/office/powerpoint/2010/main" val="937597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repeatCount="3000" fill="hold" grpId="0" nodeType="afterEffect">
                                  <p:stCondLst>
                                    <p:cond delay="0"/>
                                  </p:stCondLst>
                                  <p:childTnLst>
                                    <p:set>
                                      <p:cBhvr>
                                        <p:cTn id="10" dur="1" fill="hold">
                                          <p:stCondLst>
                                            <p:cond delay="0"/>
                                          </p:stCondLst>
                                        </p:cTn>
                                        <p:tgtEl>
                                          <p:spTgt spid="74"/>
                                        </p:tgtEl>
                                        <p:attrNameLst>
                                          <p:attrName>style.visibility</p:attrName>
                                        </p:attrNameLst>
                                      </p:cBhvr>
                                      <p:to>
                                        <p:strVal val="visible"/>
                                      </p:to>
                                    </p:set>
                                    <p:animEffect transition="in" filter="fade">
                                      <p:cBhvr>
                                        <p:cTn id="11" dur="200"/>
                                        <p:tgtEl>
                                          <p:spTgt spid="74"/>
                                        </p:tgtEl>
                                      </p:cBhvr>
                                    </p:animEffect>
                                  </p:childTnLst>
                                </p:cTn>
                              </p:par>
                            </p:childTnLst>
                          </p:cTn>
                        </p:par>
                        <p:par>
                          <p:cTn id="12" fill="hold">
                            <p:stCondLst>
                              <p:cond delay="1100"/>
                            </p:stCondLst>
                            <p:childTnLst>
                              <p:par>
                                <p:cTn id="13" presetID="2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8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24"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4"/>
          <p:cNvSpPr>
            <a:spLocks noChangeArrowheads="1"/>
          </p:cNvSpPr>
          <p:nvPr/>
        </p:nvSpPr>
        <p:spPr bwMode="auto">
          <a:xfrm>
            <a:off x="0" y="6862582"/>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74" name="Isosceles Triangle 73"/>
          <p:cNvSpPr/>
          <p:nvPr/>
        </p:nvSpPr>
        <p:spPr>
          <a:xfrm rot="5400000" flipV="1">
            <a:off x="8591737" y="1889673"/>
            <a:ext cx="158212" cy="166026"/>
          </a:xfrm>
          <a:prstGeom prst="triangle">
            <a:avLst/>
          </a:prstGeom>
          <a:solidFill>
            <a:srgbClr val="059397"/>
          </a:solidFill>
          <a:ln w="12700" cap="sq">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D643D818-C6A6-4B44-A0F9-EC38D7D5ABFD}"/>
              </a:ext>
            </a:extLst>
          </p:cNvPr>
          <p:cNvSpPr/>
          <p:nvPr/>
        </p:nvSpPr>
        <p:spPr>
          <a:xfrm>
            <a:off x="731520" y="146526"/>
            <a:ext cx="4983663" cy="430887"/>
          </a:xfrm>
          <a:prstGeom prst="rect">
            <a:avLst/>
          </a:prstGeom>
        </p:spPr>
        <p:txBody>
          <a:bodyPr wrap="square" lIns="0" tIns="0" rIns="0" bIns="0">
            <a:spAutoFit/>
          </a:bodyPr>
          <a:lstStyle/>
          <a:p>
            <a:pPr algn="r" rtl="1"/>
            <a:r>
              <a:rPr lang="fa-IR" sz="2800" b="1" dirty="0" smtClean="0">
                <a:solidFill>
                  <a:srgbClr val="059397"/>
                </a:solidFill>
                <a:latin typeface="Segoe UI Light" panose="020B0502040204020203" pitchFamily="34" charset="0"/>
                <a:cs typeface="B Lotus" panose="00000400000000000000" pitchFamily="2" charset="-78"/>
              </a:rPr>
              <a:t>مزایای پیش نویس حاضر</a:t>
            </a:r>
            <a:endParaRPr lang="fa-IR" sz="2800" b="1" dirty="0">
              <a:solidFill>
                <a:srgbClr val="059397"/>
              </a:solidFill>
              <a:latin typeface="Segoe UI Light" panose="020B0502040204020203" pitchFamily="34" charset="0"/>
              <a:cs typeface="B Lotus" panose="00000400000000000000" pitchFamily="2" charset="-78"/>
            </a:endParaRPr>
          </a:p>
        </p:txBody>
      </p:sp>
      <p:sp>
        <p:nvSpPr>
          <p:cNvPr id="12" name="Rectangle 11"/>
          <p:cNvSpPr/>
          <p:nvPr/>
        </p:nvSpPr>
        <p:spPr>
          <a:xfrm>
            <a:off x="393699" y="1849575"/>
            <a:ext cx="8102601" cy="2477601"/>
          </a:xfrm>
          <a:prstGeom prst="rect">
            <a:avLst/>
          </a:prstGeom>
        </p:spPr>
        <p:txBody>
          <a:bodyPr wrap="square" lIns="0" tIns="0" rIns="0" bIns="0">
            <a:spAutoFit/>
          </a:bodyPr>
          <a:lstStyle/>
          <a:p>
            <a:pPr marL="0" lvl="1" algn="r" rtl="1"/>
            <a:r>
              <a:rPr lang="fa-IR" sz="1600" b="1" dirty="0" smtClean="0">
                <a:solidFill>
                  <a:srgbClr val="059397"/>
                </a:solidFill>
                <a:latin typeface="Segoe UI Semibold" pitchFamily="34" charset="0"/>
                <a:cs typeface="B Titr" panose="00000700000000000000" pitchFamily="2" charset="-78"/>
              </a:rPr>
              <a:t>نحوه کاربرد برای قراردادهای موجود:</a:t>
            </a:r>
          </a:p>
          <a:p>
            <a:pPr marL="0" lvl="1" algn="just" rtl="1">
              <a:lnSpc>
                <a:spcPct val="150000"/>
              </a:lnSpc>
              <a:spcBef>
                <a:spcPts val="1200"/>
              </a:spcBef>
            </a:pPr>
            <a:r>
              <a:rPr lang="fa-IR" dirty="0" smtClean="0">
                <a:solidFill>
                  <a:schemeClr val="bg1">
                    <a:lumMod val="50000"/>
                  </a:schemeClr>
                </a:solidFill>
                <a:cs typeface="B Lotus" panose="00000400000000000000" pitchFamily="2" charset="-78"/>
              </a:rPr>
              <a:t>در </a:t>
            </a:r>
            <a:r>
              <a:rPr lang="fa-IR" dirty="0">
                <a:solidFill>
                  <a:schemeClr val="bg1">
                    <a:lumMod val="50000"/>
                  </a:schemeClr>
                </a:solidFill>
                <a:cs typeface="B Lotus" panose="00000400000000000000" pitchFamily="2" charset="-78"/>
              </a:rPr>
              <a:t>قراردادهای </a:t>
            </a:r>
            <a:r>
              <a:rPr lang="fa-IR" dirty="0" smtClean="0">
                <a:solidFill>
                  <a:schemeClr val="bg1">
                    <a:lumMod val="50000"/>
                  </a:schemeClr>
                </a:solidFill>
                <a:cs typeface="B Lotus" panose="00000400000000000000" pitchFamily="2" charset="-78"/>
              </a:rPr>
              <a:t>موجود که قبل </a:t>
            </a:r>
            <a:r>
              <a:rPr lang="fa-IR" dirty="0">
                <a:solidFill>
                  <a:schemeClr val="bg1">
                    <a:lumMod val="50000"/>
                  </a:schemeClr>
                </a:solidFill>
                <a:cs typeface="B Lotus" panose="00000400000000000000" pitchFamily="2" charset="-78"/>
              </a:rPr>
              <a:t>از </a:t>
            </a:r>
            <a:r>
              <a:rPr lang="fa-IR" dirty="0" smtClean="0">
                <a:solidFill>
                  <a:schemeClr val="bg1">
                    <a:lumMod val="50000"/>
                  </a:schemeClr>
                </a:solidFill>
                <a:cs typeface="B Lotus" panose="00000400000000000000" pitchFamily="2" charset="-78"/>
              </a:rPr>
              <a:t>ابلاغ این بخشنامه منعقد </a:t>
            </a:r>
            <a:r>
              <a:rPr lang="fa-IR" dirty="0">
                <a:solidFill>
                  <a:schemeClr val="bg1">
                    <a:lumMod val="50000"/>
                  </a:schemeClr>
                </a:solidFill>
                <a:cs typeface="B Lotus" panose="00000400000000000000" pitchFamily="2" charset="-78"/>
              </a:rPr>
              <a:t>شده­ و تحویل موقت </a:t>
            </a:r>
            <a:r>
              <a:rPr lang="fa-IR" dirty="0" smtClean="0">
                <a:solidFill>
                  <a:schemeClr val="bg1">
                    <a:lumMod val="50000"/>
                  </a:schemeClr>
                </a:solidFill>
                <a:cs typeface="B Lotus" panose="00000400000000000000" pitchFamily="2" charset="-78"/>
              </a:rPr>
              <a:t>نشده­ باشند</a:t>
            </a:r>
            <a:r>
              <a:rPr lang="fa-IR" dirty="0">
                <a:solidFill>
                  <a:schemeClr val="bg1">
                    <a:lumMod val="50000"/>
                  </a:schemeClr>
                </a:solidFill>
                <a:cs typeface="B Lotus" panose="00000400000000000000" pitchFamily="2" charset="-78"/>
              </a:rPr>
              <a:t>، این دستورالعمل در صورتی قابل اجرا </a:t>
            </a:r>
            <a:r>
              <a:rPr lang="fa-IR" dirty="0" smtClean="0">
                <a:solidFill>
                  <a:schemeClr val="bg1">
                    <a:lumMod val="50000"/>
                  </a:schemeClr>
                </a:solidFill>
                <a:cs typeface="B Lotus" panose="00000400000000000000" pitchFamily="2" charset="-78"/>
              </a:rPr>
              <a:t>خواهد بود که </a:t>
            </a:r>
            <a:r>
              <a:rPr lang="fa-IR" dirty="0">
                <a:solidFill>
                  <a:schemeClr val="bg1">
                    <a:lumMod val="50000"/>
                  </a:schemeClr>
                </a:solidFill>
                <a:cs typeface="B Lotus" panose="00000400000000000000" pitchFamily="2" charset="-78"/>
              </a:rPr>
              <a:t>پيمانكار انصراف رسمي خود را از مطالبه و دريافت سایر حقوق و خسارت­هاي قراردادی ناشی از تاخير ایفای تعهدات مالی کارفرما </a:t>
            </a:r>
            <a:r>
              <a:rPr lang="fa-IR" dirty="0" smtClean="0">
                <a:solidFill>
                  <a:schemeClr val="bg1">
                    <a:lumMod val="50000"/>
                  </a:schemeClr>
                </a:solidFill>
                <a:cs typeface="B Lotus" panose="00000400000000000000" pitchFamily="2" charset="-78"/>
              </a:rPr>
              <a:t>(حقوق موازی با این بخشنامه) طبق </a:t>
            </a:r>
            <a:r>
              <a:rPr lang="fa-IR" dirty="0">
                <a:solidFill>
                  <a:schemeClr val="bg1">
                    <a:lumMod val="50000"/>
                  </a:schemeClr>
                </a:solidFill>
                <a:cs typeface="B Lotus" panose="00000400000000000000" pitchFamily="2" charset="-78"/>
              </a:rPr>
              <a:t>فرم­های </a:t>
            </a:r>
            <a:r>
              <a:rPr lang="fa-IR" dirty="0" smtClean="0">
                <a:solidFill>
                  <a:schemeClr val="bg1">
                    <a:lumMod val="50000"/>
                  </a:schemeClr>
                </a:solidFill>
                <a:cs typeface="B Lotus" panose="00000400000000000000" pitchFamily="2" charset="-78"/>
              </a:rPr>
              <a:t>پیوست به </a:t>
            </a:r>
            <a:r>
              <a:rPr lang="fa-IR" dirty="0">
                <a:solidFill>
                  <a:schemeClr val="bg1">
                    <a:lumMod val="50000"/>
                  </a:schemeClr>
                </a:solidFill>
                <a:cs typeface="B Lotus" panose="00000400000000000000" pitchFamily="2" charset="-78"/>
              </a:rPr>
              <a:t>كارفرما تسلیم نماید. در قراردادهای مذکور، این دستورالعمل برای مقطع زمانی پس از ارائه فرم انصراف قابل کاربرد بوده و شامل بازنگری در تمدید­های قبلی و پرداخت مبلغ ضمان برای تاخیر در پرداخت­های قبلی </a:t>
            </a:r>
            <a:r>
              <a:rPr lang="fa-IR" dirty="0" smtClean="0">
                <a:solidFill>
                  <a:schemeClr val="bg1">
                    <a:lumMod val="50000"/>
                  </a:schemeClr>
                </a:solidFill>
                <a:cs typeface="B Lotus" panose="00000400000000000000" pitchFamily="2" charset="-78"/>
              </a:rPr>
              <a:t>نخواهد گردید.</a:t>
            </a:r>
            <a:endParaRPr lang="fa-IR" dirty="0">
              <a:solidFill>
                <a:schemeClr val="bg1">
                  <a:lumMod val="50000"/>
                </a:schemeClr>
              </a:solidFill>
              <a:cs typeface="B Lotus" panose="00000400000000000000" pitchFamily="2" charset="-78"/>
            </a:endParaRPr>
          </a:p>
        </p:txBody>
      </p:sp>
    </p:spTree>
    <p:extLst>
      <p:ext uri="{BB962C8B-B14F-4D97-AF65-F5344CB8AC3E}">
        <p14:creationId xmlns:p14="http://schemas.microsoft.com/office/powerpoint/2010/main" val="2249813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repeatCount="3000" fill="hold" grpId="0" nodeType="afterEffect">
                                  <p:stCondLst>
                                    <p:cond delay="0"/>
                                  </p:stCondLst>
                                  <p:childTnLst>
                                    <p:set>
                                      <p:cBhvr>
                                        <p:cTn id="10" dur="1" fill="hold">
                                          <p:stCondLst>
                                            <p:cond delay="0"/>
                                          </p:stCondLst>
                                        </p:cTn>
                                        <p:tgtEl>
                                          <p:spTgt spid="74"/>
                                        </p:tgtEl>
                                        <p:attrNameLst>
                                          <p:attrName>style.visibility</p:attrName>
                                        </p:attrNameLst>
                                      </p:cBhvr>
                                      <p:to>
                                        <p:strVal val="visible"/>
                                      </p:to>
                                    </p:set>
                                    <p:animEffect transition="in" filter="fade">
                                      <p:cBhvr>
                                        <p:cTn id="11" dur="200"/>
                                        <p:tgtEl>
                                          <p:spTgt spid="74"/>
                                        </p:tgtEl>
                                      </p:cBhvr>
                                    </p:animEffect>
                                  </p:childTnLst>
                                </p:cTn>
                              </p:par>
                            </p:childTnLst>
                          </p:cTn>
                        </p:par>
                        <p:par>
                          <p:cTn id="12" fill="hold">
                            <p:stCondLst>
                              <p:cond delay="1100"/>
                            </p:stCondLst>
                            <p:childTnLst>
                              <p:par>
                                <p:cTn id="13" presetID="2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8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24"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4"/>
          <p:cNvSpPr>
            <a:spLocks noChangeArrowheads="1"/>
          </p:cNvSpPr>
          <p:nvPr/>
        </p:nvSpPr>
        <p:spPr bwMode="auto">
          <a:xfrm>
            <a:off x="0" y="6862582"/>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74" name="Isosceles Triangle 73"/>
          <p:cNvSpPr/>
          <p:nvPr/>
        </p:nvSpPr>
        <p:spPr>
          <a:xfrm rot="5400000" flipV="1">
            <a:off x="8591737" y="1889673"/>
            <a:ext cx="158212" cy="166026"/>
          </a:xfrm>
          <a:prstGeom prst="triangle">
            <a:avLst/>
          </a:prstGeom>
          <a:solidFill>
            <a:srgbClr val="059397"/>
          </a:solidFill>
          <a:ln w="12700" cap="sq">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D643D818-C6A6-4B44-A0F9-EC38D7D5ABFD}"/>
              </a:ext>
            </a:extLst>
          </p:cNvPr>
          <p:cNvSpPr/>
          <p:nvPr/>
        </p:nvSpPr>
        <p:spPr>
          <a:xfrm>
            <a:off x="731520" y="146526"/>
            <a:ext cx="4983663" cy="430887"/>
          </a:xfrm>
          <a:prstGeom prst="rect">
            <a:avLst/>
          </a:prstGeom>
        </p:spPr>
        <p:txBody>
          <a:bodyPr wrap="square" lIns="0" tIns="0" rIns="0" bIns="0">
            <a:spAutoFit/>
          </a:bodyPr>
          <a:lstStyle/>
          <a:p>
            <a:pPr algn="r" rtl="1"/>
            <a:r>
              <a:rPr lang="fa-IR" sz="2800" b="1" dirty="0" smtClean="0">
                <a:solidFill>
                  <a:srgbClr val="059397"/>
                </a:solidFill>
                <a:latin typeface="Segoe UI Light" panose="020B0502040204020203" pitchFamily="34" charset="0"/>
                <a:cs typeface="B Lotus" panose="00000400000000000000" pitchFamily="2" charset="-78"/>
              </a:rPr>
              <a:t>مزایای پیش نویس حاضر</a:t>
            </a:r>
            <a:endParaRPr lang="fa-IR" sz="2800" b="1" dirty="0">
              <a:solidFill>
                <a:srgbClr val="059397"/>
              </a:solidFill>
              <a:latin typeface="Segoe UI Light" panose="020B0502040204020203" pitchFamily="34" charset="0"/>
              <a:cs typeface="B Lotus" panose="00000400000000000000" pitchFamily="2" charset="-78"/>
            </a:endParaRPr>
          </a:p>
        </p:txBody>
      </p:sp>
      <p:sp>
        <p:nvSpPr>
          <p:cNvPr id="12" name="Rectangle 11"/>
          <p:cNvSpPr/>
          <p:nvPr/>
        </p:nvSpPr>
        <p:spPr>
          <a:xfrm>
            <a:off x="393699" y="1849575"/>
            <a:ext cx="8102601" cy="4031873"/>
          </a:xfrm>
          <a:prstGeom prst="rect">
            <a:avLst/>
          </a:prstGeom>
        </p:spPr>
        <p:txBody>
          <a:bodyPr wrap="square" lIns="0" tIns="0" rIns="0" bIns="0">
            <a:spAutoFit/>
          </a:bodyPr>
          <a:lstStyle/>
          <a:p>
            <a:pPr marL="0" lvl="1" algn="r" rtl="1"/>
            <a:r>
              <a:rPr lang="fa-IR" sz="1600" b="1" dirty="0" smtClean="0">
                <a:solidFill>
                  <a:srgbClr val="059397"/>
                </a:solidFill>
                <a:latin typeface="Segoe UI Semibold" pitchFamily="34" charset="0"/>
                <a:cs typeface="B Titr" panose="00000700000000000000" pitchFamily="2" charset="-78"/>
              </a:rPr>
              <a:t>دامنه کاربرد از نظر لحاظ کردن نوع درخواست های مالی در محاسبه مدت تمدید:</a:t>
            </a:r>
          </a:p>
          <a:p>
            <a:pPr marL="0" lvl="1" algn="just" rtl="1">
              <a:spcBef>
                <a:spcPts val="1200"/>
              </a:spcBef>
            </a:pPr>
            <a:r>
              <a:rPr lang="fa-IR" dirty="0" smtClean="0">
                <a:solidFill>
                  <a:schemeClr val="bg1">
                    <a:lumMod val="50000"/>
                  </a:schemeClr>
                </a:solidFill>
                <a:cs typeface="B Lotus" panose="00000400000000000000" pitchFamily="2" charset="-78"/>
              </a:rPr>
              <a:t>دستورالعمل </a:t>
            </a:r>
            <a:r>
              <a:rPr lang="fa-IR" dirty="0">
                <a:solidFill>
                  <a:schemeClr val="bg1">
                    <a:lumMod val="50000"/>
                  </a:schemeClr>
                </a:solidFill>
                <a:cs typeface="B Lotus" panose="00000400000000000000" pitchFamily="2" charset="-78"/>
              </a:rPr>
              <a:t>«نحوه محاسبه تاخیرات ناشی از تاخیر در </a:t>
            </a:r>
            <a:r>
              <a:rPr lang="fa-IR" dirty="0" smtClean="0">
                <a:solidFill>
                  <a:schemeClr val="bg1">
                    <a:lumMod val="50000"/>
                  </a:schemeClr>
                </a:solidFill>
                <a:cs typeface="B Lotus" panose="00000400000000000000" pitchFamily="2" charset="-78"/>
              </a:rPr>
              <a:t>پرداخت </a:t>
            </a:r>
            <a:r>
              <a:rPr lang="fa-IR" dirty="0">
                <a:solidFill>
                  <a:schemeClr val="bg1">
                    <a:lumMod val="50000"/>
                  </a:schemeClr>
                </a:solidFill>
                <a:cs typeface="B Lotus" panose="00000400000000000000" pitchFamily="2" charset="-78"/>
              </a:rPr>
              <a:t>صورت وضعیت­ها» (بخشنامه شماره 11082/54/5090-1 تاریخ 1360/09/02) </a:t>
            </a:r>
            <a:r>
              <a:rPr lang="fa-IR" dirty="0" smtClean="0">
                <a:solidFill>
                  <a:schemeClr val="bg1">
                    <a:lumMod val="50000"/>
                  </a:schemeClr>
                </a:solidFill>
                <a:cs typeface="B Lotus" panose="00000400000000000000" pitchFamily="2" charset="-78"/>
              </a:rPr>
              <a:t>تاخیر در پرداخت صورت وضعیت های کارکرد و پیش پرداخت را لحاظ نموده و در خصوص نحوه محاسبه تمدید ناشی از تاخیر در پرداخت صورت وضعیت های تعدیل و مابه التفاوت نرخ مصالح قابل کاربرد نیست. از سوی دیگر تاکنون دستورالعملی در خصوص نحوه محاسبه </a:t>
            </a:r>
            <a:r>
              <a:rPr lang="fa-IR" dirty="0">
                <a:solidFill>
                  <a:schemeClr val="bg1">
                    <a:lumMod val="50000"/>
                  </a:schemeClr>
                </a:solidFill>
                <a:cs typeface="B Lotus" panose="00000400000000000000" pitchFamily="2" charset="-78"/>
              </a:rPr>
              <a:t>صورت وضعیت های تعدیل و مابه التفاوت نرخ مصالح </a:t>
            </a:r>
            <a:r>
              <a:rPr lang="fa-IR" dirty="0" smtClean="0">
                <a:solidFill>
                  <a:schemeClr val="bg1">
                    <a:lumMod val="50000"/>
                  </a:schemeClr>
                </a:solidFill>
                <a:cs typeface="B Lotus" panose="00000400000000000000" pitchFamily="2" charset="-78"/>
              </a:rPr>
              <a:t>از سوی سازمان برنامه و بودجه کشور ابلاغ نشده است. </a:t>
            </a:r>
          </a:p>
          <a:p>
            <a:pPr marL="0" lvl="1" algn="r" rtl="1">
              <a:spcBef>
                <a:spcPts val="1200"/>
              </a:spcBef>
              <a:spcAft>
                <a:spcPts val="1200"/>
              </a:spcAft>
            </a:pPr>
            <a:r>
              <a:rPr lang="fa-IR" dirty="0" smtClean="0">
                <a:solidFill>
                  <a:schemeClr val="bg1">
                    <a:lumMod val="50000"/>
                  </a:schemeClr>
                </a:solidFill>
                <a:cs typeface="B Lotus" panose="00000400000000000000" pitchFamily="2" charset="-78"/>
              </a:rPr>
              <a:t>در پیش نویس حاضر سعی شده است دامنه شمول آن به کلیه درخواست مالی موثر در ایجاد تاخیر در مدت پیمان گسترش </a:t>
            </a:r>
            <a:r>
              <a:rPr lang="fa-IR" dirty="0">
                <a:solidFill>
                  <a:schemeClr val="bg1">
                    <a:lumMod val="50000"/>
                  </a:schemeClr>
                </a:solidFill>
                <a:cs typeface="B Lotus" panose="00000400000000000000" pitchFamily="2" charset="-78"/>
              </a:rPr>
              <a:t>یابد. </a:t>
            </a:r>
            <a:r>
              <a:rPr lang="fa-IR" dirty="0" smtClean="0">
                <a:solidFill>
                  <a:schemeClr val="bg1">
                    <a:lumMod val="50000"/>
                  </a:schemeClr>
                </a:solidFill>
                <a:cs typeface="B Lotus" panose="00000400000000000000" pitchFamily="2" charset="-78"/>
              </a:rPr>
              <a:t>دامنه </a:t>
            </a:r>
            <a:r>
              <a:rPr lang="fa-IR" dirty="0">
                <a:solidFill>
                  <a:schemeClr val="bg1">
                    <a:lumMod val="50000"/>
                  </a:schemeClr>
                </a:solidFill>
                <a:cs typeface="B Lotus" panose="00000400000000000000" pitchFamily="2" charset="-78"/>
              </a:rPr>
              <a:t>کاربرد </a:t>
            </a:r>
            <a:r>
              <a:rPr lang="fa-IR" dirty="0" smtClean="0">
                <a:solidFill>
                  <a:schemeClr val="bg1">
                    <a:lumMod val="50000"/>
                  </a:schemeClr>
                </a:solidFill>
                <a:cs typeface="B Lotus" panose="00000400000000000000" pitchFamily="2" charset="-78"/>
              </a:rPr>
              <a:t>پیش نویس حاضر از نظر لحاظ نمودن انواع درخواست های مالی پیمانکاران در تمدید مدت پیمان ناشی از تاخیر در پرداخت ها به </a:t>
            </a:r>
            <a:r>
              <a:rPr lang="fa-IR" dirty="0">
                <a:solidFill>
                  <a:schemeClr val="bg1">
                    <a:lumMod val="50000"/>
                  </a:schemeClr>
                </a:solidFill>
                <a:cs typeface="B Lotus" panose="00000400000000000000" pitchFamily="2" charset="-78"/>
              </a:rPr>
              <a:t>شرح ذیل </a:t>
            </a:r>
            <a:r>
              <a:rPr lang="fa-IR" dirty="0" smtClean="0">
                <a:solidFill>
                  <a:schemeClr val="bg1">
                    <a:lumMod val="50000"/>
                  </a:schemeClr>
                </a:solidFill>
                <a:cs typeface="B Lotus" panose="00000400000000000000" pitchFamily="2" charset="-78"/>
              </a:rPr>
              <a:t>است: </a:t>
            </a:r>
          </a:p>
          <a:p>
            <a:pPr algn="r" rtl="1"/>
            <a:r>
              <a:rPr lang="fa-IR" dirty="0" smtClean="0">
                <a:solidFill>
                  <a:schemeClr val="bg1">
                    <a:lumMod val="50000"/>
                  </a:schemeClr>
                </a:solidFill>
                <a:cs typeface="B Lotus" panose="00000400000000000000" pitchFamily="2" charset="-78"/>
              </a:rPr>
              <a:t>	1- پیش پرداخت</a:t>
            </a:r>
          </a:p>
          <a:p>
            <a:pPr algn="r" rtl="1"/>
            <a:r>
              <a:rPr lang="fa-IR" dirty="0" smtClean="0">
                <a:solidFill>
                  <a:schemeClr val="bg1">
                    <a:lumMod val="50000"/>
                  </a:schemeClr>
                </a:solidFill>
                <a:cs typeface="B Lotus" panose="00000400000000000000" pitchFamily="2" charset="-78"/>
              </a:rPr>
              <a:t>	2- صورت وضعیت کارکرد  </a:t>
            </a:r>
          </a:p>
          <a:p>
            <a:pPr algn="r" rtl="1"/>
            <a:r>
              <a:rPr lang="fa-IR" dirty="0" smtClean="0">
                <a:solidFill>
                  <a:schemeClr val="bg1">
                    <a:lumMod val="50000"/>
                  </a:schemeClr>
                </a:solidFill>
                <a:cs typeface="B Lotus" panose="00000400000000000000" pitchFamily="2" charset="-78"/>
              </a:rPr>
              <a:t>	3- صورت وضیت تعدیل</a:t>
            </a:r>
          </a:p>
          <a:p>
            <a:pPr algn="r" rtl="1"/>
            <a:r>
              <a:rPr lang="fa-IR" dirty="0" smtClean="0">
                <a:solidFill>
                  <a:schemeClr val="bg1">
                    <a:lumMod val="50000"/>
                  </a:schemeClr>
                </a:solidFill>
                <a:cs typeface="B Lotus" panose="00000400000000000000" pitchFamily="2" charset="-78"/>
              </a:rPr>
              <a:t>	4- تفاوت بهای نرخ مصالح</a:t>
            </a:r>
            <a:endParaRPr lang="fa-IR" dirty="0">
              <a:solidFill>
                <a:schemeClr val="bg1">
                  <a:lumMod val="50000"/>
                </a:schemeClr>
              </a:solidFill>
              <a:cs typeface="B Lotus" panose="00000400000000000000" pitchFamily="2" charset="-78"/>
            </a:endParaRPr>
          </a:p>
        </p:txBody>
      </p:sp>
    </p:spTree>
    <p:extLst>
      <p:ext uri="{BB962C8B-B14F-4D97-AF65-F5344CB8AC3E}">
        <p14:creationId xmlns:p14="http://schemas.microsoft.com/office/powerpoint/2010/main" val="2824993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repeatCount="3000" fill="hold" grpId="0" nodeType="afterEffect">
                                  <p:stCondLst>
                                    <p:cond delay="0"/>
                                  </p:stCondLst>
                                  <p:childTnLst>
                                    <p:set>
                                      <p:cBhvr>
                                        <p:cTn id="10" dur="1" fill="hold">
                                          <p:stCondLst>
                                            <p:cond delay="0"/>
                                          </p:stCondLst>
                                        </p:cTn>
                                        <p:tgtEl>
                                          <p:spTgt spid="74"/>
                                        </p:tgtEl>
                                        <p:attrNameLst>
                                          <p:attrName>style.visibility</p:attrName>
                                        </p:attrNameLst>
                                      </p:cBhvr>
                                      <p:to>
                                        <p:strVal val="visible"/>
                                      </p:to>
                                    </p:set>
                                    <p:animEffect transition="in" filter="fade">
                                      <p:cBhvr>
                                        <p:cTn id="11" dur="200"/>
                                        <p:tgtEl>
                                          <p:spTgt spid="74"/>
                                        </p:tgtEl>
                                      </p:cBhvr>
                                    </p:animEffect>
                                  </p:childTnLst>
                                </p:cTn>
                              </p:par>
                            </p:childTnLst>
                          </p:cTn>
                        </p:par>
                        <p:par>
                          <p:cTn id="12" fill="hold">
                            <p:stCondLst>
                              <p:cond delay="1100"/>
                            </p:stCondLst>
                            <p:childTnLst>
                              <p:par>
                                <p:cTn id="13" presetID="2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8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24"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4"/>
          <p:cNvSpPr>
            <a:spLocks noChangeArrowheads="1"/>
          </p:cNvSpPr>
          <p:nvPr/>
        </p:nvSpPr>
        <p:spPr bwMode="auto">
          <a:xfrm>
            <a:off x="0" y="6862582"/>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itchFamily="34" charset="0"/>
              <a:cs typeface="Arial" pitchFamily="34" charset="0"/>
            </a:endParaRPr>
          </a:p>
        </p:txBody>
      </p:sp>
      <p:sp>
        <p:nvSpPr>
          <p:cNvPr id="74" name="Isosceles Triangle 73"/>
          <p:cNvSpPr/>
          <p:nvPr/>
        </p:nvSpPr>
        <p:spPr>
          <a:xfrm rot="5400000" flipV="1">
            <a:off x="8591737" y="1889673"/>
            <a:ext cx="158212" cy="166026"/>
          </a:xfrm>
          <a:prstGeom prst="triangle">
            <a:avLst/>
          </a:prstGeom>
          <a:solidFill>
            <a:srgbClr val="059397"/>
          </a:solidFill>
          <a:ln w="12700" cap="sq">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D643D818-C6A6-4B44-A0F9-EC38D7D5ABFD}"/>
              </a:ext>
            </a:extLst>
          </p:cNvPr>
          <p:cNvSpPr/>
          <p:nvPr/>
        </p:nvSpPr>
        <p:spPr>
          <a:xfrm>
            <a:off x="731520" y="146526"/>
            <a:ext cx="4983663" cy="430887"/>
          </a:xfrm>
          <a:prstGeom prst="rect">
            <a:avLst/>
          </a:prstGeom>
        </p:spPr>
        <p:txBody>
          <a:bodyPr wrap="square" lIns="0" tIns="0" rIns="0" bIns="0">
            <a:spAutoFit/>
          </a:bodyPr>
          <a:lstStyle/>
          <a:p>
            <a:pPr algn="r" rtl="1"/>
            <a:r>
              <a:rPr lang="fa-IR" sz="2800" b="1" dirty="0" smtClean="0">
                <a:solidFill>
                  <a:srgbClr val="059397"/>
                </a:solidFill>
                <a:latin typeface="Segoe UI Light" panose="020B0502040204020203" pitchFamily="34" charset="0"/>
                <a:cs typeface="B Lotus" panose="00000400000000000000" pitchFamily="2" charset="-78"/>
              </a:rPr>
              <a:t>مزایای پیش نویس حاضر</a:t>
            </a:r>
            <a:endParaRPr lang="fa-IR" sz="2800" b="1" dirty="0">
              <a:solidFill>
                <a:srgbClr val="059397"/>
              </a:solidFill>
              <a:latin typeface="Segoe UI Light" panose="020B0502040204020203" pitchFamily="34" charset="0"/>
              <a:cs typeface="B Lotus" panose="00000400000000000000" pitchFamily="2" charset="-78"/>
            </a:endParaRPr>
          </a:p>
        </p:txBody>
      </p:sp>
      <p:sp>
        <p:nvSpPr>
          <p:cNvPr id="12" name="Rectangle 11"/>
          <p:cNvSpPr/>
          <p:nvPr/>
        </p:nvSpPr>
        <p:spPr>
          <a:xfrm>
            <a:off x="393699" y="1849575"/>
            <a:ext cx="8102601" cy="677108"/>
          </a:xfrm>
          <a:prstGeom prst="rect">
            <a:avLst/>
          </a:prstGeom>
        </p:spPr>
        <p:txBody>
          <a:bodyPr wrap="square" lIns="0" tIns="0" rIns="0" bIns="0">
            <a:spAutoFit/>
          </a:bodyPr>
          <a:lstStyle/>
          <a:p>
            <a:pPr marL="0" lvl="1" algn="r" rtl="1"/>
            <a:r>
              <a:rPr lang="fa-IR" sz="1600" b="1" dirty="0" smtClean="0">
                <a:solidFill>
                  <a:srgbClr val="059397"/>
                </a:solidFill>
                <a:latin typeface="Segoe UI Semibold" pitchFamily="34" charset="0"/>
                <a:cs typeface="B Titr" panose="00000700000000000000" pitchFamily="2" charset="-78"/>
              </a:rPr>
              <a:t>دامنه کاربرد از نظر لحاظ کردن نوع درخواست های مالی در محاسبه مبلغ ضمان:</a:t>
            </a:r>
          </a:p>
          <a:p>
            <a:pPr marL="0" lvl="1" algn="just" rtl="1">
              <a:spcBef>
                <a:spcPts val="1200"/>
              </a:spcBef>
            </a:pPr>
            <a:r>
              <a:rPr lang="fa-IR" dirty="0" smtClean="0">
                <a:solidFill>
                  <a:schemeClr val="bg1">
                    <a:lumMod val="50000"/>
                  </a:schemeClr>
                </a:solidFill>
                <a:cs typeface="B Lotus" panose="00000400000000000000" pitchFamily="2" charset="-78"/>
              </a:rPr>
              <a:t>دستورالعمل حاضر برای محاسبه مبلغ ضمان برای </a:t>
            </a:r>
            <a:r>
              <a:rPr lang="fa-IR" b="1" u="sng" dirty="0" smtClean="0">
                <a:solidFill>
                  <a:schemeClr val="bg1">
                    <a:lumMod val="50000"/>
                  </a:schemeClr>
                </a:solidFill>
                <a:cs typeface="B Lotus" panose="00000400000000000000" pitchFamily="2" charset="-78"/>
              </a:rPr>
              <a:t>کلیه درخواست های مالی پیمانکار در دامنه قرارداد</a:t>
            </a:r>
            <a:r>
              <a:rPr lang="fa-IR" dirty="0" smtClean="0">
                <a:solidFill>
                  <a:schemeClr val="bg1">
                    <a:lumMod val="50000"/>
                  </a:schemeClr>
                </a:solidFill>
                <a:cs typeface="B Lotus" panose="00000400000000000000" pitchFamily="2" charset="-78"/>
              </a:rPr>
              <a:t>، کاربرد دارد. </a:t>
            </a:r>
            <a:endParaRPr lang="fa-IR" dirty="0">
              <a:solidFill>
                <a:schemeClr val="bg1">
                  <a:lumMod val="50000"/>
                </a:schemeClr>
              </a:solidFill>
              <a:cs typeface="B Lotus" panose="00000400000000000000" pitchFamily="2" charset="-78"/>
            </a:endParaRPr>
          </a:p>
        </p:txBody>
      </p:sp>
    </p:spTree>
    <p:extLst>
      <p:ext uri="{BB962C8B-B14F-4D97-AF65-F5344CB8AC3E}">
        <p14:creationId xmlns:p14="http://schemas.microsoft.com/office/powerpoint/2010/main" val="1159302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repeatCount="3000" fill="hold" grpId="0" nodeType="afterEffect">
                                  <p:stCondLst>
                                    <p:cond delay="0"/>
                                  </p:stCondLst>
                                  <p:childTnLst>
                                    <p:set>
                                      <p:cBhvr>
                                        <p:cTn id="10" dur="1" fill="hold">
                                          <p:stCondLst>
                                            <p:cond delay="0"/>
                                          </p:stCondLst>
                                        </p:cTn>
                                        <p:tgtEl>
                                          <p:spTgt spid="74"/>
                                        </p:tgtEl>
                                        <p:attrNameLst>
                                          <p:attrName>style.visibility</p:attrName>
                                        </p:attrNameLst>
                                      </p:cBhvr>
                                      <p:to>
                                        <p:strVal val="visible"/>
                                      </p:to>
                                    </p:set>
                                    <p:animEffect transition="in" filter="fade">
                                      <p:cBhvr>
                                        <p:cTn id="11" dur="200"/>
                                        <p:tgtEl>
                                          <p:spTgt spid="74"/>
                                        </p:tgtEl>
                                      </p:cBhvr>
                                    </p:animEffect>
                                  </p:childTnLst>
                                </p:cTn>
                              </p:par>
                            </p:childTnLst>
                          </p:cTn>
                        </p:par>
                        <p:par>
                          <p:cTn id="12" fill="hold">
                            <p:stCondLst>
                              <p:cond delay="1100"/>
                            </p:stCondLst>
                            <p:childTnLst>
                              <p:par>
                                <p:cTn id="13" presetID="2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8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24"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59397"/>
        </a:solidFill>
        <a:effectLst/>
      </p:bgPr>
    </p:bg>
    <p:spTree>
      <p:nvGrpSpPr>
        <p:cNvPr id="1" name=""/>
        <p:cNvGrpSpPr/>
        <p:nvPr/>
      </p:nvGrpSpPr>
      <p:grpSpPr>
        <a:xfrm>
          <a:off x="0" y="0"/>
          <a:ext cx="0" cy="0"/>
          <a:chOff x="0" y="0"/>
          <a:chExt cx="0" cy="0"/>
        </a:xfrm>
      </p:grpSpPr>
      <p:sp>
        <p:nvSpPr>
          <p:cNvPr id="7" name="Isosceles Triangle 6"/>
          <p:cNvSpPr/>
          <p:nvPr/>
        </p:nvSpPr>
        <p:spPr>
          <a:xfrm rot="5400000" flipV="1">
            <a:off x="6110510" y="3042713"/>
            <a:ext cx="158212" cy="160590"/>
          </a:xfrm>
          <a:prstGeom prst="triangle">
            <a:avLst/>
          </a:prstGeom>
          <a:solidFill>
            <a:schemeClr val="bg1">
              <a:lumMod val="95000"/>
            </a:schemeClr>
          </a:solidFill>
          <a:ln w="12700" cap="sq">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2731008" y="2755863"/>
            <a:ext cx="3041904" cy="2035593"/>
          </a:xfrm>
          <a:prstGeom prst="rect">
            <a:avLst/>
          </a:prstGeom>
        </p:spPr>
        <p:txBody>
          <a:bodyPr wrap="none" lIns="91440" tIns="0" rIns="0" bIns="0">
            <a:noAutofit/>
          </a:bodyPr>
          <a:lstStyle/>
          <a:p>
            <a:pPr algn="ctr" rtl="1"/>
            <a:r>
              <a:rPr lang="fa-IR" sz="5400" b="1" dirty="0">
                <a:solidFill>
                  <a:schemeClr val="bg1"/>
                </a:solidFill>
                <a:latin typeface="Segoe UI Semilight" panose="020B0402040204020203" pitchFamily="34" charset="0"/>
                <a:cs typeface="B Lotus" pitchFamily="2" charset="-78"/>
              </a:rPr>
              <a:t>مدل مفهومی</a:t>
            </a:r>
          </a:p>
          <a:p>
            <a:pPr algn="ctr" rtl="1"/>
            <a:r>
              <a:rPr lang="fa-IR" sz="2400" b="1" dirty="0" smtClean="0">
                <a:solidFill>
                  <a:schemeClr val="bg1"/>
                </a:solidFill>
                <a:latin typeface="Segoe UI Semilight" panose="020B0402040204020203" pitchFamily="34" charset="0"/>
                <a:cs typeface="B Lotus" pitchFamily="2" charset="-78"/>
              </a:rPr>
              <a:t>محاسبه تمدید بر اساس </a:t>
            </a:r>
          </a:p>
          <a:p>
            <a:pPr algn="ctr" rtl="1"/>
            <a:r>
              <a:rPr lang="fa-IR" sz="2400" b="1" dirty="0" smtClean="0">
                <a:solidFill>
                  <a:schemeClr val="bg1"/>
                </a:solidFill>
                <a:latin typeface="Segoe UI Semilight" panose="020B0402040204020203" pitchFamily="34" charset="0"/>
                <a:cs typeface="B Lotus" pitchFamily="2" charset="-78"/>
              </a:rPr>
              <a:t>سطح </a:t>
            </a:r>
            <a:r>
              <a:rPr lang="fa-IR" sz="2400" b="1" dirty="0">
                <a:solidFill>
                  <a:schemeClr val="bg1"/>
                </a:solidFill>
                <a:latin typeface="Segoe UI Semilight" panose="020B0402040204020203" pitchFamily="34" charset="0"/>
                <a:cs typeface="B Lotus" pitchFamily="2" charset="-78"/>
              </a:rPr>
              <a:t>زیر منحنی </a:t>
            </a:r>
            <a:r>
              <a:rPr lang="fa-IR" sz="2400" b="1" dirty="0" smtClean="0">
                <a:solidFill>
                  <a:schemeClr val="bg1"/>
                </a:solidFill>
                <a:latin typeface="Segoe UI Semilight" panose="020B0402040204020203" pitchFamily="34" charset="0"/>
                <a:cs typeface="B Lotus" pitchFamily="2" charset="-78"/>
              </a:rPr>
              <a:t>جریان </a:t>
            </a:r>
            <a:r>
              <a:rPr lang="fa-IR" sz="2400" b="1" dirty="0">
                <a:solidFill>
                  <a:schemeClr val="bg1"/>
                </a:solidFill>
                <a:latin typeface="Segoe UI Semilight" panose="020B0402040204020203" pitchFamily="34" charset="0"/>
                <a:cs typeface="B Lotus" pitchFamily="2" charset="-78"/>
              </a:rPr>
              <a:t>نقدی پروژه</a:t>
            </a:r>
          </a:p>
        </p:txBody>
      </p:sp>
    </p:spTree>
    <p:extLst>
      <p:ext uri="{BB962C8B-B14F-4D97-AF65-F5344CB8AC3E}">
        <p14:creationId xmlns:p14="http://schemas.microsoft.com/office/powerpoint/2010/main" val="3719781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3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
                                        <p:tgtEl>
                                          <p:spTgt spid="7"/>
                                        </p:tgtEl>
                                      </p:cBhvr>
                                    </p:animEffect>
                                  </p:childTnLst>
                                </p:cTn>
                              </p:par>
                            </p:childTnLst>
                          </p:cTn>
                        </p:par>
                        <p:par>
                          <p:cTn id="8" fill="hold">
                            <p:stCondLst>
                              <p:cond delay="600"/>
                            </p:stCondLst>
                            <p:childTnLst>
                              <p:par>
                                <p:cTn id="9" presetID="22" presetClass="entr" presetSubtype="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righ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theme/theme1.xml><?xml version="1.0" encoding="utf-8"?>
<a:theme xmlns:a="http://schemas.openxmlformats.org/drawingml/2006/main" name="Road">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38100">
          <a:solidFill>
            <a:srgbClr val="25273C"/>
          </a:solidFill>
        </a:ln>
      </a:spPr>
      <a:bodyPr rtlCol="0" anchor="ctr"/>
      <a:lstStyle>
        <a:defPPr algn="ctr">
          <a:defRPr dirty="0"/>
        </a:defPPr>
      </a:lstStyle>
      <a:style>
        <a:lnRef idx="1">
          <a:schemeClr val="accent1"/>
        </a:lnRef>
        <a:fillRef idx="0">
          <a:schemeClr val="accent1"/>
        </a:fillRef>
        <a:effectRef idx="0">
          <a:schemeClr val="accent1"/>
        </a:effectRef>
        <a:fontRef idx="minor">
          <a:schemeClr val="tx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Rail">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38100">
          <a:solidFill>
            <a:srgbClr val="25273C"/>
          </a:solidFill>
          <a:headEnd type="triangle"/>
        </a:ln>
      </a:spPr>
      <a:bodyPr rtlCol="0" anchor="ctr"/>
      <a:lstStyle>
        <a:defPPr algn="ctr">
          <a:defRPr dirty="0"/>
        </a:defPPr>
      </a:lstStyle>
      <a:style>
        <a:lnRef idx="1">
          <a:schemeClr val="accent1"/>
        </a:lnRef>
        <a:fillRef idx="0">
          <a:schemeClr val="accent1"/>
        </a:fillRef>
        <a:effectRef idx="0">
          <a:schemeClr val="accent1"/>
        </a:effectRef>
        <a:fontRef idx="minor">
          <a:schemeClr val="tx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685642"/>
        </a:solidFill>
        <a:ln>
          <a:noFill/>
        </a:ln>
      </a:spPr>
      <a:bodyPr wrap="none" lIns="0" tIns="0" rIns="0" bIns="0" rtlCol="0" anchor="ctr"/>
      <a:lstStyle>
        <a:defPPr algn="ctr">
          <a:defRPr sz="2000" dirty="0">
            <a:latin typeface="Segoe UI Light" panose="020B0502040204020203" pitchFamily="34" charset="0"/>
            <a:cs typeface="Segoe UI Light" panose="020B0502040204020203"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18720</TotalTime>
  <Words>11354</Words>
  <Application>Microsoft Office PowerPoint</Application>
  <PresentationFormat>On-screen Show (4:3)</PresentationFormat>
  <Paragraphs>513</Paragraphs>
  <Slides>21</Slides>
  <Notes>21</Notes>
  <HiddenSlides>0</HiddenSlides>
  <MMClips>0</MMClips>
  <ScaleCrop>false</ScaleCrop>
  <HeadingPairs>
    <vt:vector size="6" baseType="variant">
      <vt:variant>
        <vt:lpstr>Fonts Used</vt:lpstr>
      </vt:variant>
      <vt:variant>
        <vt:i4>17</vt:i4>
      </vt:variant>
      <vt:variant>
        <vt:lpstr>Theme</vt:lpstr>
      </vt:variant>
      <vt:variant>
        <vt:i4>3</vt:i4>
      </vt:variant>
      <vt:variant>
        <vt:lpstr>Slide Titles</vt:lpstr>
      </vt:variant>
      <vt:variant>
        <vt:i4>21</vt:i4>
      </vt:variant>
    </vt:vector>
  </HeadingPairs>
  <TitlesOfParts>
    <vt:vector size="41" baseType="lpstr">
      <vt:lpstr>Arial</vt:lpstr>
      <vt:lpstr>B Lotus</vt:lpstr>
      <vt:lpstr>B Mitra</vt:lpstr>
      <vt:lpstr>B Nazanin</vt:lpstr>
      <vt:lpstr>B Titr</vt:lpstr>
      <vt:lpstr>B Zar</vt:lpstr>
      <vt:lpstr>Calibri</vt:lpstr>
      <vt:lpstr>Cambria</vt:lpstr>
      <vt:lpstr>Cambria Math</vt:lpstr>
      <vt:lpstr>Garamond</vt:lpstr>
      <vt:lpstr>IranNastaliq</vt:lpstr>
      <vt:lpstr>Segoe UI Light</vt:lpstr>
      <vt:lpstr>Segoe UI Semibold</vt:lpstr>
      <vt:lpstr>Segoe UI Semilight</vt:lpstr>
      <vt:lpstr>Times New Roman</vt:lpstr>
      <vt:lpstr>Traditional Arabic</vt:lpstr>
      <vt:lpstr>Wingdings</vt:lpstr>
      <vt:lpstr>Road</vt:lpstr>
      <vt:lpstr>Rail</vt:lpstr>
      <vt:lpstr>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D-laptop-pc</dc:creator>
  <cp:lastModifiedBy>نقی شیخلووند</cp:lastModifiedBy>
  <cp:revision>1132</cp:revision>
  <dcterms:created xsi:type="dcterms:W3CDTF">2015-08-10T03:39:36Z</dcterms:created>
  <dcterms:modified xsi:type="dcterms:W3CDTF">2022-09-07T12:03:05Z</dcterms:modified>
</cp:coreProperties>
</file>